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1"/>
  </p:notesMasterIdLst>
  <p:handoutMasterIdLst>
    <p:handoutMasterId r:id="rId32"/>
  </p:handoutMasterIdLst>
  <p:sldIdLst>
    <p:sldId id="256" r:id="rId2"/>
    <p:sldId id="257" r:id="rId3"/>
    <p:sldId id="424" r:id="rId4"/>
    <p:sldId id="411" r:id="rId5"/>
    <p:sldId id="425" r:id="rId6"/>
    <p:sldId id="258" r:id="rId7"/>
    <p:sldId id="429" r:id="rId8"/>
    <p:sldId id="260" r:id="rId9"/>
    <p:sldId id="426" r:id="rId10"/>
    <p:sldId id="423" r:id="rId11"/>
    <p:sldId id="427" r:id="rId12"/>
    <p:sldId id="410" r:id="rId13"/>
    <p:sldId id="267" r:id="rId14"/>
    <p:sldId id="431" r:id="rId15"/>
    <p:sldId id="418" r:id="rId16"/>
    <p:sldId id="435" r:id="rId17"/>
    <p:sldId id="419" r:id="rId18"/>
    <p:sldId id="263" r:id="rId19"/>
    <p:sldId id="269" r:id="rId20"/>
    <p:sldId id="430" r:id="rId21"/>
    <p:sldId id="408" r:id="rId22"/>
    <p:sldId id="406" r:id="rId23"/>
    <p:sldId id="407" r:id="rId24"/>
    <p:sldId id="412" r:id="rId25"/>
    <p:sldId id="409" r:id="rId26"/>
    <p:sldId id="400" r:id="rId27"/>
    <p:sldId id="422" r:id="rId28"/>
    <p:sldId id="401" r:id="rId29"/>
    <p:sldId id="416"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wn, Lisa (MDE)" initials="BL(" lastIdx="10" clrIdx="0">
    <p:extLst>
      <p:ext uri="{19B8F6BF-5375-455C-9EA6-DF929625EA0E}">
        <p15:presenceInfo xmlns:p15="http://schemas.microsoft.com/office/powerpoint/2012/main" userId="Brown, Lisa (MDE)" providerId="None"/>
      </p:ext>
    </p:extLst>
  </p:cmAuthor>
  <p:cmAuthor id="2" name="Holmes-Webster, Stephanie (MDE)" initials="HS(" lastIdx="7" clrIdx="1">
    <p:extLst>
      <p:ext uri="{19B8F6BF-5375-455C-9EA6-DF929625EA0E}">
        <p15:presenceInfo xmlns:p15="http://schemas.microsoft.com/office/powerpoint/2012/main" userId="Holmes-Webster, Stephanie (MDE)" providerId="None"/>
      </p:ext>
    </p:extLst>
  </p:cmAuthor>
  <p:cmAuthor id="3" name="Brown, Lisa (MDE)" initials="B(" lastIdx="5" clrIdx="2">
    <p:extLst>
      <p:ext uri="{19B8F6BF-5375-455C-9EA6-DF929625EA0E}">
        <p15:presenceInfo xmlns:p15="http://schemas.microsoft.com/office/powerpoint/2012/main" userId="S::brownl30@michigan.gov::28f0f77a-cb09-453e-b243-b1f9a3eb7fd3" providerId="AD"/>
      </p:ext>
    </p:extLst>
  </p:cmAuthor>
  <p:cmAuthor id="4" name="Lopez, Christina (MDE)" initials="L(" lastIdx="2" clrIdx="3">
    <p:extLst>
      <p:ext uri="{19B8F6BF-5375-455C-9EA6-DF929625EA0E}">
        <p15:presenceInfo xmlns:p15="http://schemas.microsoft.com/office/powerpoint/2012/main" userId="S::lopezc@michigan.gov::25ba137b-8a1d-4ec6-a359-227dba651f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D9E8"/>
    <a:srgbClr val="002A3A"/>
    <a:srgbClr val="FADB4C"/>
    <a:srgbClr val="0073C4"/>
    <a:srgbClr val="FCB625"/>
    <a:srgbClr val="0075C1"/>
    <a:srgbClr val="5FC9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DB36C-8C5A-45F1-AF4A-FA5C8166B2C7}" v="1" dt="2019-06-14T17:02:21.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20" autoAdjust="0"/>
    <p:restoredTop sz="53962" autoAdjust="0"/>
  </p:normalViewPr>
  <p:slideViewPr>
    <p:cSldViewPr snapToGrid="0">
      <p:cViewPr varScale="1">
        <p:scale>
          <a:sx n="34" d="100"/>
          <a:sy n="34" d="100"/>
        </p:scale>
        <p:origin x="1320" y="36"/>
      </p:cViewPr>
      <p:guideLst/>
    </p:cSldViewPr>
  </p:slideViewPr>
  <p:outlineViewPr>
    <p:cViewPr>
      <p:scale>
        <a:sx n="33" d="100"/>
        <a:sy n="33" d="100"/>
      </p:scale>
      <p:origin x="0" y="-3800"/>
    </p:cViewPr>
  </p:outlineViewPr>
  <p:notesTextViewPr>
    <p:cViewPr>
      <p:scale>
        <a:sx n="1" d="1"/>
        <a:sy n="1" d="1"/>
      </p:scale>
      <p:origin x="0" y="0"/>
    </p:cViewPr>
  </p:notesTextViewPr>
  <p:notesViewPr>
    <p:cSldViewPr snapToGrid="0">
      <p:cViewPr varScale="1">
        <p:scale>
          <a:sx n="84" d="100"/>
          <a:sy n="84" d="100"/>
        </p:scale>
        <p:origin x="379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E790C-F019-49C9-B1D3-B25D4BD05320}" type="doc">
      <dgm:prSet loTypeId="urn:microsoft.com/office/officeart/2005/8/layout/hProcess9" loCatId="process" qsTypeId="urn:microsoft.com/office/officeart/2005/8/quickstyle/simple4" qsCatId="simple" csTypeId="urn:microsoft.com/office/officeart/2005/8/colors/accent1_2" csCatId="accent1" phldr="1"/>
      <dgm:spPr/>
    </dgm:pt>
    <dgm:pt modelId="{2860D1AF-B4A9-4BC9-BC29-70195F1CEC3E}">
      <dgm:prSet phldrT="[Text]"/>
      <dgm:spPr/>
      <dgm:t>
        <a:bodyPr/>
        <a:lstStyle/>
        <a:p>
          <a:r>
            <a:rPr lang="en-US" dirty="0"/>
            <a:t>Grade 3 student takes ELA M-Step, Spring 2020.</a:t>
          </a:r>
        </a:p>
      </dgm:t>
    </dgm:pt>
    <dgm:pt modelId="{CEAB4E4D-165D-4B2A-9FD8-2D835F6BBA9F}" type="parTrans" cxnId="{95BA3628-B197-48FD-B37C-1A57F93C66CE}">
      <dgm:prSet/>
      <dgm:spPr/>
      <dgm:t>
        <a:bodyPr/>
        <a:lstStyle/>
        <a:p>
          <a:endParaRPr lang="en-US"/>
        </a:p>
      </dgm:t>
    </dgm:pt>
    <dgm:pt modelId="{4077063E-6DF9-4C50-8805-83E013C6B2EF}" type="sibTrans" cxnId="{95BA3628-B197-48FD-B37C-1A57F93C66CE}">
      <dgm:prSet/>
      <dgm:spPr/>
      <dgm:t>
        <a:bodyPr/>
        <a:lstStyle/>
        <a:p>
          <a:endParaRPr lang="en-US"/>
        </a:p>
      </dgm:t>
    </dgm:pt>
    <dgm:pt modelId="{47FFE099-3C91-47EC-B75F-CFC252FA5F98}">
      <dgm:prSet phldrT="[Text]"/>
      <dgm:spPr>
        <a:solidFill>
          <a:schemeClr val="accent4">
            <a:lumMod val="60000"/>
            <a:lumOff val="40000"/>
          </a:schemeClr>
        </a:solidFill>
      </dgm:spPr>
      <dgm:t>
        <a:bodyPr/>
        <a:lstStyle/>
        <a:p>
          <a:r>
            <a:rPr lang="en-US" dirty="0">
              <a:solidFill>
                <a:schemeClr val="tx2"/>
              </a:solidFill>
            </a:rPr>
            <a:t>Parents/Guardians of Grade 3 students scoring at a 1252 or lower ELA M-Step receive notification.</a:t>
          </a:r>
        </a:p>
      </dgm:t>
    </dgm:pt>
    <dgm:pt modelId="{B542865A-19E4-4E71-8556-E74324C34E5C}" type="parTrans" cxnId="{F94D1E83-5B36-4308-960B-887961C24603}">
      <dgm:prSet/>
      <dgm:spPr/>
      <dgm:t>
        <a:bodyPr/>
        <a:lstStyle/>
        <a:p>
          <a:endParaRPr lang="en-US"/>
        </a:p>
      </dgm:t>
    </dgm:pt>
    <dgm:pt modelId="{89407299-8568-498F-8060-8DB619B7E6FF}" type="sibTrans" cxnId="{F94D1E83-5B36-4308-960B-887961C24603}">
      <dgm:prSet/>
      <dgm:spPr/>
      <dgm:t>
        <a:bodyPr/>
        <a:lstStyle/>
        <a:p>
          <a:endParaRPr lang="en-US"/>
        </a:p>
      </dgm:t>
    </dgm:pt>
    <dgm:pt modelId="{0A367A51-6FA8-4741-B40F-C2609B6EB8C2}">
      <dgm:prSet phldrT="[Text]"/>
      <dgm:spPr>
        <a:solidFill>
          <a:schemeClr val="accent6">
            <a:lumMod val="75000"/>
          </a:schemeClr>
        </a:solidFill>
      </dgm:spPr>
      <dgm:t>
        <a:bodyPr/>
        <a:lstStyle/>
        <a:p>
          <a:r>
            <a:rPr lang="en-US" dirty="0">
              <a:solidFill>
                <a:schemeClr val="tx2"/>
              </a:solidFill>
            </a:rPr>
            <a:t>Parents/Guardians not wanting their child retained request Good Cause Exemption from school/district within </a:t>
          </a:r>
          <a:r>
            <a:rPr lang="en-US" b="1" dirty="0">
              <a:solidFill>
                <a:schemeClr val="tx2"/>
              </a:solidFill>
            </a:rPr>
            <a:t>30 days of notification.</a:t>
          </a:r>
        </a:p>
      </dgm:t>
    </dgm:pt>
    <dgm:pt modelId="{1498C4EE-2CFC-44AC-8533-FB397B7E37F2}" type="parTrans" cxnId="{513366C1-F4A2-4EFE-9D73-9880FF32A96F}">
      <dgm:prSet/>
      <dgm:spPr/>
      <dgm:t>
        <a:bodyPr/>
        <a:lstStyle/>
        <a:p>
          <a:endParaRPr lang="en-US"/>
        </a:p>
      </dgm:t>
    </dgm:pt>
    <dgm:pt modelId="{E92159B8-8011-4885-9A2E-A9186E760BDC}" type="sibTrans" cxnId="{513366C1-F4A2-4EFE-9D73-9880FF32A96F}">
      <dgm:prSet/>
      <dgm:spPr/>
      <dgm:t>
        <a:bodyPr/>
        <a:lstStyle/>
        <a:p>
          <a:endParaRPr lang="en-US"/>
        </a:p>
      </dgm:t>
    </dgm:pt>
    <dgm:pt modelId="{D6DAD876-0265-4ABD-A068-30F4199DF666}">
      <dgm:prSet phldrT="[Text]"/>
      <dgm:spPr>
        <a:solidFill>
          <a:srgbClr val="9AD9E8"/>
        </a:solidFill>
      </dgm:spPr>
      <dgm:t>
        <a:bodyPr/>
        <a:lstStyle/>
        <a:p>
          <a:r>
            <a:rPr lang="en-US" dirty="0">
              <a:solidFill>
                <a:schemeClr val="tx2"/>
              </a:solidFill>
            </a:rPr>
            <a:t>District/School officials meet with parents/guardians to share decision on Good Cause Exemption request </a:t>
          </a:r>
          <a:r>
            <a:rPr lang="en-US" b="1" dirty="0">
              <a:solidFill>
                <a:schemeClr val="tx2"/>
              </a:solidFill>
            </a:rPr>
            <a:t>30 days prior </a:t>
          </a:r>
          <a:r>
            <a:rPr lang="en-US" dirty="0">
              <a:solidFill>
                <a:schemeClr val="tx2"/>
              </a:solidFill>
            </a:rPr>
            <a:t>to start of school.</a:t>
          </a:r>
        </a:p>
      </dgm:t>
    </dgm:pt>
    <dgm:pt modelId="{714886D0-983E-485E-8EDB-26047A980E31}" type="sibTrans" cxnId="{E3592053-726B-4095-A73B-39AB5C831FDD}">
      <dgm:prSet/>
      <dgm:spPr/>
      <dgm:t>
        <a:bodyPr/>
        <a:lstStyle/>
        <a:p>
          <a:endParaRPr lang="en-US"/>
        </a:p>
      </dgm:t>
    </dgm:pt>
    <dgm:pt modelId="{01A0E978-6BC5-40C8-A626-F2FB7606E041}" type="parTrans" cxnId="{E3592053-726B-4095-A73B-39AB5C831FDD}">
      <dgm:prSet/>
      <dgm:spPr/>
      <dgm:t>
        <a:bodyPr/>
        <a:lstStyle/>
        <a:p>
          <a:endParaRPr lang="en-US"/>
        </a:p>
      </dgm:t>
    </dgm:pt>
    <dgm:pt modelId="{D9DD6FD9-3FE5-4118-AB58-94BCF1B476C5}" type="pres">
      <dgm:prSet presAssocID="{748E790C-F019-49C9-B1D3-B25D4BD05320}" presName="CompostProcess" presStyleCnt="0">
        <dgm:presLayoutVars>
          <dgm:dir/>
          <dgm:resizeHandles val="exact"/>
        </dgm:presLayoutVars>
      </dgm:prSet>
      <dgm:spPr/>
    </dgm:pt>
    <dgm:pt modelId="{99932FD2-4006-4BCB-B12D-5B20C1D9828C}" type="pres">
      <dgm:prSet presAssocID="{748E790C-F019-49C9-B1D3-B25D4BD05320}" presName="arrow" presStyleLbl="bgShp" presStyleIdx="0" presStyleCnt="1"/>
      <dgm:spPr/>
    </dgm:pt>
    <dgm:pt modelId="{BC644439-E22C-4AAC-A543-B62EE8C9F3B9}" type="pres">
      <dgm:prSet presAssocID="{748E790C-F019-49C9-B1D3-B25D4BD05320}" presName="linearProcess" presStyleCnt="0"/>
      <dgm:spPr/>
    </dgm:pt>
    <dgm:pt modelId="{D5605586-0379-498F-A3F8-D21F56427F75}" type="pres">
      <dgm:prSet presAssocID="{2860D1AF-B4A9-4BC9-BC29-70195F1CEC3E}" presName="textNode" presStyleLbl="node1" presStyleIdx="0" presStyleCnt="4">
        <dgm:presLayoutVars>
          <dgm:bulletEnabled val="1"/>
        </dgm:presLayoutVars>
      </dgm:prSet>
      <dgm:spPr/>
      <dgm:t>
        <a:bodyPr/>
        <a:lstStyle/>
        <a:p>
          <a:endParaRPr lang="en-US"/>
        </a:p>
      </dgm:t>
    </dgm:pt>
    <dgm:pt modelId="{388CE19C-D584-453B-A367-3561B1AAFA54}" type="pres">
      <dgm:prSet presAssocID="{4077063E-6DF9-4C50-8805-83E013C6B2EF}" presName="sibTrans" presStyleCnt="0"/>
      <dgm:spPr/>
    </dgm:pt>
    <dgm:pt modelId="{69AB1DA6-7D08-46D6-954F-57085D3B4079}" type="pres">
      <dgm:prSet presAssocID="{47FFE099-3C91-47EC-B75F-CFC252FA5F98}" presName="textNode" presStyleLbl="node1" presStyleIdx="1" presStyleCnt="4">
        <dgm:presLayoutVars>
          <dgm:bulletEnabled val="1"/>
        </dgm:presLayoutVars>
      </dgm:prSet>
      <dgm:spPr/>
      <dgm:t>
        <a:bodyPr/>
        <a:lstStyle/>
        <a:p>
          <a:endParaRPr lang="en-US"/>
        </a:p>
      </dgm:t>
    </dgm:pt>
    <dgm:pt modelId="{B26DF604-DBB1-4698-8E1F-B77E9D8BB1B6}" type="pres">
      <dgm:prSet presAssocID="{89407299-8568-498F-8060-8DB619B7E6FF}" presName="sibTrans" presStyleCnt="0"/>
      <dgm:spPr/>
    </dgm:pt>
    <dgm:pt modelId="{AA2685CD-48B2-459F-B77A-479062A17625}" type="pres">
      <dgm:prSet presAssocID="{0A367A51-6FA8-4741-B40F-C2609B6EB8C2}" presName="textNode" presStyleLbl="node1" presStyleIdx="2" presStyleCnt="4">
        <dgm:presLayoutVars>
          <dgm:bulletEnabled val="1"/>
        </dgm:presLayoutVars>
      </dgm:prSet>
      <dgm:spPr/>
      <dgm:t>
        <a:bodyPr/>
        <a:lstStyle/>
        <a:p>
          <a:endParaRPr lang="en-US"/>
        </a:p>
      </dgm:t>
    </dgm:pt>
    <dgm:pt modelId="{660F9177-FED5-40B2-A4E6-E4613CA24380}" type="pres">
      <dgm:prSet presAssocID="{E92159B8-8011-4885-9A2E-A9186E760BDC}" presName="sibTrans" presStyleCnt="0"/>
      <dgm:spPr/>
    </dgm:pt>
    <dgm:pt modelId="{B4771404-FA6A-43B8-A8C0-92607173E0D5}" type="pres">
      <dgm:prSet presAssocID="{D6DAD876-0265-4ABD-A068-30F4199DF666}" presName="textNode" presStyleLbl="node1" presStyleIdx="3" presStyleCnt="4">
        <dgm:presLayoutVars>
          <dgm:bulletEnabled val="1"/>
        </dgm:presLayoutVars>
      </dgm:prSet>
      <dgm:spPr/>
      <dgm:t>
        <a:bodyPr/>
        <a:lstStyle/>
        <a:p>
          <a:endParaRPr lang="en-US"/>
        </a:p>
      </dgm:t>
    </dgm:pt>
  </dgm:ptLst>
  <dgm:cxnLst>
    <dgm:cxn modelId="{95BA3628-B197-48FD-B37C-1A57F93C66CE}" srcId="{748E790C-F019-49C9-B1D3-B25D4BD05320}" destId="{2860D1AF-B4A9-4BC9-BC29-70195F1CEC3E}" srcOrd="0" destOrd="0" parTransId="{CEAB4E4D-165D-4B2A-9FD8-2D835F6BBA9F}" sibTransId="{4077063E-6DF9-4C50-8805-83E013C6B2EF}"/>
    <dgm:cxn modelId="{FB55F642-565E-4082-A07E-C3981A3133B3}" type="presOf" srcId="{748E790C-F019-49C9-B1D3-B25D4BD05320}" destId="{D9DD6FD9-3FE5-4118-AB58-94BCF1B476C5}" srcOrd="0" destOrd="0" presId="urn:microsoft.com/office/officeart/2005/8/layout/hProcess9"/>
    <dgm:cxn modelId="{B4D8671A-0918-40E0-A383-B3DFC9D320C6}" type="presOf" srcId="{D6DAD876-0265-4ABD-A068-30F4199DF666}" destId="{B4771404-FA6A-43B8-A8C0-92607173E0D5}" srcOrd="0" destOrd="0" presId="urn:microsoft.com/office/officeart/2005/8/layout/hProcess9"/>
    <dgm:cxn modelId="{513366C1-F4A2-4EFE-9D73-9880FF32A96F}" srcId="{748E790C-F019-49C9-B1D3-B25D4BD05320}" destId="{0A367A51-6FA8-4741-B40F-C2609B6EB8C2}" srcOrd="2" destOrd="0" parTransId="{1498C4EE-2CFC-44AC-8533-FB397B7E37F2}" sibTransId="{E92159B8-8011-4885-9A2E-A9186E760BDC}"/>
    <dgm:cxn modelId="{ACBF666A-4F67-48BC-941C-A65E8E469EAB}" type="presOf" srcId="{2860D1AF-B4A9-4BC9-BC29-70195F1CEC3E}" destId="{D5605586-0379-498F-A3F8-D21F56427F75}" srcOrd="0" destOrd="0" presId="urn:microsoft.com/office/officeart/2005/8/layout/hProcess9"/>
    <dgm:cxn modelId="{E3592053-726B-4095-A73B-39AB5C831FDD}" srcId="{748E790C-F019-49C9-B1D3-B25D4BD05320}" destId="{D6DAD876-0265-4ABD-A068-30F4199DF666}" srcOrd="3" destOrd="0" parTransId="{01A0E978-6BC5-40C8-A626-F2FB7606E041}" sibTransId="{714886D0-983E-485E-8EDB-26047A980E31}"/>
    <dgm:cxn modelId="{F94D1E83-5B36-4308-960B-887961C24603}" srcId="{748E790C-F019-49C9-B1D3-B25D4BD05320}" destId="{47FFE099-3C91-47EC-B75F-CFC252FA5F98}" srcOrd="1" destOrd="0" parTransId="{B542865A-19E4-4E71-8556-E74324C34E5C}" sibTransId="{89407299-8568-498F-8060-8DB619B7E6FF}"/>
    <dgm:cxn modelId="{7FA8600A-1B40-4997-A9EC-AC7CC4582AFF}" type="presOf" srcId="{47FFE099-3C91-47EC-B75F-CFC252FA5F98}" destId="{69AB1DA6-7D08-46D6-954F-57085D3B4079}" srcOrd="0" destOrd="0" presId="urn:microsoft.com/office/officeart/2005/8/layout/hProcess9"/>
    <dgm:cxn modelId="{DE2DF566-89FE-43C0-94C9-1ACD4FC854A0}" type="presOf" srcId="{0A367A51-6FA8-4741-B40F-C2609B6EB8C2}" destId="{AA2685CD-48B2-459F-B77A-479062A17625}" srcOrd="0" destOrd="0" presId="urn:microsoft.com/office/officeart/2005/8/layout/hProcess9"/>
    <dgm:cxn modelId="{70CF8422-D22F-49B4-A585-0A2865E63938}" type="presParOf" srcId="{D9DD6FD9-3FE5-4118-AB58-94BCF1B476C5}" destId="{99932FD2-4006-4BCB-B12D-5B20C1D9828C}" srcOrd="0" destOrd="0" presId="urn:microsoft.com/office/officeart/2005/8/layout/hProcess9"/>
    <dgm:cxn modelId="{77B98C5D-C181-4BE7-B7A5-FDD94C03FF2D}" type="presParOf" srcId="{D9DD6FD9-3FE5-4118-AB58-94BCF1B476C5}" destId="{BC644439-E22C-4AAC-A543-B62EE8C9F3B9}" srcOrd="1" destOrd="0" presId="urn:microsoft.com/office/officeart/2005/8/layout/hProcess9"/>
    <dgm:cxn modelId="{BE92F7AC-C682-4E5F-8F78-279819427F4A}" type="presParOf" srcId="{BC644439-E22C-4AAC-A543-B62EE8C9F3B9}" destId="{D5605586-0379-498F-A3F8-D21F56427F75}" srcOrd="0" destOrd="0" presId="urn:microsoft.com/office/officeart/2005/8/layout/hProcess9"/>
    <dgm:cxn modelId="{DE4A1DE3-1D6F-4C6D-8F16-3836DD333412}" type="presParOf" srcId="{BC644439-E22C-4AAC-A543-B62EE8C9F3B9}" destId="{388CE19C-D584-453B-A367-3561B1AAFA54}" srcOrd="1" destOrd="0" presId="urn:microsoft.com/office/officeart/2005/8/layout/hProcess9"/>
    <dgm:cxn modelId="{14FBDB13-C1F6-46A0-884E-8CD2C60256B4}" type="presParOf" srcId="{BC644439-E22C-4AAC-A543-B62EE8C9F3B9}" destId="{69AB1DA6-7D08-46D6-954F-57085D3B4079}" srcOrd="2" destOrd="0" presId="urn:microsoft.com/office/officeart/2005/8/layout/hProcess9"/>
    <dgm:cxn modelId="{4D974A3E-D601-416A-9ED0-BD13A3411D61}" type="presParOf" srcId="{BC644439-E22C-4AAC-A543-B62EE8C9F3B9}" destId="{B26DF604-DBB1-4698-8E1F-B77E9D8BB1B6}" srcOrd="3" destOrd="0" presId="urn:microsoft.com/office/officeart/2005/8/layout/hProcess9"/>
    <dgm:cxn modelId="{E9AB848E-489F-4B58-B0F3-3D35F23727FB}" type="presParOf" srcId="{BC644439-E22C-4AAC-A543-B62EE8C9F3B9}" destId="{AA2685CD-48B2-459F-B77A-479062A17625}" srcOrd="4" destOrd="0" presId="urn:microsoft.com/office/officeart/2005/8/layout/hProcess9"/>
    <dgm:cxn modelId="{36488BB7-20D7-42FD-90A0-47FCFE29FC80}" type="presParOf" srcId="{BC644439-E22C-4AAC-A543-B62EE8C9F3B9}" destId="{660F9177-FED5-40B2-A4E6-E4613CA24380}" srcOrd="5" destOrd="0" presId="urn:microsoft.com/office/officeart/2005/8/layout/hProcess9"/>
    <dgm:cxn modelId="{D1163D80-9771-4494-8104-CD10B8C84131}" type="presParOf" srcId="{BC644439-E22C-4AAC-A543-B62EE8C9F3B9}" destId="{B4771404-FA6A-43B8-A8C0-92607173E0D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32FD2-4006-4BCB-B12D-5B20C1D9828C}">
      <dsp:nvSpPr>
        <dsp:cNvPr id="0" name=""/>
        <dsp:cNvSpPr/>
      </dsp:nvSpPr>
      <dsp:spPr>
        <a:xfrm>
          <a:off x="576822" y="0"/>
          <a:ext cx="6537316" cy="3572729"/>
        </a:xfrm>
        <a:prstGeom prst="rightArrow">
          <a:avLst/>
        </a:prstGeom>
        <a:solidFill>
          <a:schemeClr val="accent1">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D5605586-0379-498F-A3F8-D21F56427F75}">
      <dsp:nvSpPr>
        <dsp:cNvPr id="0" name=""/>
        <dsp:cNvSpPr/>
      </dsp:nvSpPr>
      <dsp:spPr>
        <a:xfrm>
          <a:off x="3849" y="1071818"/>
          <a:ext cx="1851388" cy="1429091"/>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Grade 3 student takes ELA M-Step, Spring 2020.</a:t>
          </a:r>
        </a:p>
      </dsp:txBody>
      <dsp:txXfrm>
        <a:off x="73611" y="1141580"/>
        <a:ext cx="1711864" cy="1289567"/>
      </dsp:txXfrm>
    </dsp:sp>
    <dsp:sp modelId="{69AB1DA6-7D08-46D6-954F-57085D3B4079}">
      <dsp:nvSpPr>
        <dsp:cNvPr id="0" name=""/>
        <dsp:cNvSpPr/>
      </dsp:nvSpPr>
      <dsp:spPr>
        <a:xfrm>
          <a:off x="1947807" y="1071818"/>
          <a:ext cx="1851388" cy="1429091"/>
        </a:xfrm>
        <a:prstGeom prst="roundRect">
          <a:avLst/>
        </a:prstGeom>
        <a:solidFill>
          <a:schemeClr val="accent4">
            <a:lumMod val="60000"/>
            <a:lumOff val="40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solidFill>
                <a:schemeClr val="tx2"/>
              </a:solidFill>
            </a:rPr>
            <a:t>Parents/Guardians of Grade 3 students scoring at a 1252 or lower ELA M-Step receive notification.</a:t>
          </a:r>
        </a:p>
      </dsp:txBody>
      <dsp:txXfrm>
        <a:off x="2017569" y="1141580"/>
        <a:ext cx="1711864" cy="1289567"/>
      </dsp:txXfrm>
    </dsp:sp>
    <dsp:sp modelId="{AA2685CD-48B2-459F-B77A-479062A17625}">
      <dsp:nvSpPr>
        <dsp:cNvPr id="0" name=""/>
        <dsp:cNvSpPr/>
      </dsp:nvSpPr>
      <dsp:spPr>
        <a:xfrm>
          <a:off x="3891765" y="1071818"/>
          <a:ext cx="1851388" cy="1429091"/>
        </a:xfrm>
        <a:prstGeom prst="roundRect">
          <a:avLst/>
        </a:prstGeom>
        <a:solidFill>
          <a:schemeClr val="accent6">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solidFill>
                <a:schemeClr val="tx2"/>
              </a:solidFill>
            </a:rPr>
            <a:t>Parents/Guardians not wanting their child retained request Good Cause Exemption from school/district within </a:t>
          </a:r>
          <a:r>
            <a:rPr lang="en-US" sz="1000" b="1" kern="1200" dirty="0">
              <a:solidFill>
                <a:schemeClr val="tx2"/>
              </a:solidFill>
            </a:rPr>
            <a:t>30 days of notification.</a:t>
          </a:r>
        </a:p>
      </dsp:txBody>
      <dsp:txXfrm>
        <a:off x="3961527" y="1141580"/>
        <a:ext cx="1711864" cy="1289567"/>
      </dsp:txXfrm>
    </dsp:sp>
    <dsp:sp modelId="{B4771404-FA6A-43B8-A8C0-92607173E0D5}">
      <dsp:nvSpPr>
        <dsp:cNvPr id="0" name=""/>
        <dsp:cNvSpPr/>
      </dsp:nvSpPr>
      <dsp:spPr>
        <a:xfrm>
          <a:off x="5835723" y="1071818"/>
          <a:ext cx="1851388" cy="1429091"/>
        </a:xfrm>
        <a:prstGeom prst="roundRect">
          <a:avLst/>
        </a:prstGeom>
        <a:solidFill>
          <a:srgbClr val="9AD9E8"/>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solidFill>
                <a:schemeClr val="tx2"/>
              </a:solidFill>
            </a:rPr>
            <a:t>District/School officials meet with parents/guardians to share decision on Good Cause Exemption request </a:t>
          </a:r>
          <a:r>
            <a:rPr lang="en-US" sz="1000" b="1" kern="1200" dirty="0">
              <a:solidFill>
                <a:schemeClr val="tx2"/>
              </a:solidFill>
            </a:rPr>
            <a:t>30 days prior </a:t>
          </a:r>
          <a:r>
            <a:rPr lang="en-US" sz="1000" kern="1200" dirty="0">
              <a:solidFill>
                <a:schemeClr val="tx2"/>
              </a:solidFill>
            </a:rPr>
            <a:t>to start of school.</a:t>
          </a:r>
        </a:p>
      </dsp:txBody>
      <dsp:txXfrm>
        <a:off x="5905485" y="1141580"/>
        <a:ext cx="1711864" cy="12895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6F7197-5F1E-4C2A-B6F8-63B428F105F9}"/>
              </a:ext>
            </a:extLst>
          </p:cNvPr>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4F8CCC9-BC37-4D5F-8DAE-7B7161E0697B}"/>
              </a:ext>
            </a:extLst>
          </p:cNvPr>
          <p:cNvSpPr>
            <a:spLocks noGrp="1"/>
          </p:cNvSpPr>
          <p:nvPr>
            <p:ph type="dt" sz="quarter" idx="1"/>
          </p:nvPr>
        </p:nvSpPr>
        <p:spPr>
          <a:xfrm>
            <a:off x="3970885" y="0"/>
            <a:ext cx="3038319" cy="465242"/>
          </a:xfrm>
          <a:prstGeom prst="rect">
            <a:avLst/>
          </a:prstGeom>
        </p:spPr>
        <p:txBody>
          <a:bodyPr vert="horz" lIns="91440" tIns="45720" rIns="91440" bIns="45720" rtlCol="0"/>
          <a:lstStyle>
            <a:lvl1pPr algn="r">
              <a:defRPr sz="1200"/>
            </a:lvl1pPr>
          </a:lstStyle>
          <a:p>
            <a:fld id="{8C961DA2-DFC0-4568-A667-B20A0CC7A1ED}" type="datetimeFigureOut">
              <a:rPr lang="en-US" smtClean="0"/>
              <a:t>10/20/2019</a:t>
            </a:fld>
            <a:endParaRPr lang="en-US"/>
          </a:p>
        </p:txBody>
      </p:sp>
      <p:sp>
        <p:nvSpPr>
          <p:cNvPr id="4" name="Footer Placeholder 3">
            <a:extLst>
              <a:ext uri="{FF2B5EF4-FFF2-40B4-BE49-F238E27FC236}">
                <a16:creationId xmlns:a16="http://schemas.microsoft.com/office/drawing/2014/main" id="{1AE021C9-55DD-4D80-A45D-63EB7E91F661}"/>
              </a:ext>
            </a:extLst>
          </p:cNvPr>
          <p:cNvSpPr>
            <a:spLocks noGrp="1"/>
          </p:cNvSpPr>
          <p:nvPr>
            <p:ph type="ftr" sz="quarter" idx="2"/>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D324E29-B90C-40E7-BAEF-85F79ACB6685}"/>
              </a:ext>
            </a:extLst>
          </p:cNvPr>
          <p:cNvSpPr>
            <a:spLocks noGrp="1"/>
          </p:cNvSpPr>
          <p:nvPr>
            <p:ph type="sldNum" sz="quarter" idx="3"/>
          </p:nvPr>
        </p:nvSpPr>
        <p:spPr>
          <a:xfrm>
            <a:off x="3970885" y="8831160"/>
            <a:ext cx="3038319" cy="465240"/>
          </a:xfrm>
          <a:prstGeom prst="rect">
            <a:avLst/>
          </a:prstGeom>
        </p:spPr>
        <p:txBody>
          <a:bodyPr vert="horz" lIns="91440" tIns="45720" rIns="91440" bIns="45720" rtlCol="0" anchor="b"/>
          <a:lstStyle>
            <a:lvl1pPr algn="r">
              <a:defRPr sz="1200"/>
            </a:lvl1pPr>
          </a:lstStyle>
          <a:p>
            <a:fld id="{814B34D1-5BC0-4884-8D79-63C47BBA531A}" type="slidenum">
              <a:rPr lang="en-US" smtClean="0"/>
              <a:t>‹#›</a:t>
            </a:fld>
            <a:endParaRPr lang="en-US"/>
          </a:p>
        </p:txBody>
      </p:sp>
    </p:spTree>
    <p:extLst>
      <p:ext uri="{BB962C8B-B14F-4D97-AF65-F5344CB8AC3E}">
        <p14:creationId xmlns:p14="http://schemas.microsoft.com/office/powerpoint/2010/main" val="4271369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Image Placeholder 7">
            <a:extLst>
              <a:ext uri="{FF2B5EF4-FFF2-40B4-BE49-F238E27FC236}">
                <a16:creationId xmlns:a16="http://schemas.microsoft.com/office/drawing/2014/main" id="{BFB6A540-C507-4D9C-A6FD-B2F24C5B2A81}"/>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9" name="Date Placeholder 8">
            <a:extLst>
              <a:ext uri="{FF2B5EF4-FFF2-40B4-BE49-F238E27FC236}">
                <a16:creationId xmlns:a16="http://schemas.microsoft.com/office/drawing/2014/main" id="{D0F6D65D-95F3-4720-8214-0D9CB0CC9E4E}"/>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4916AC3-BE36-4857-A893-A37F7E8ACF09}" type="datetimeFigureOut">
              <a:rPr lang="en-US" smtClean="0"/>
              <a:t>10/20/2019</a:t>
            </a:fld>
            <a:endParaRPr lang="en-US"/>
          </a:p>
        </p:txBody>
      </p:sp>
      <p:sp>
        <p:nvSpPr>
          <p:cNvPr id="10" name="Notes Placeholder 9">
            <a:extLst>
              <a:ext uri="{FF2B5EF4-FFF2-40B4-BE49-F238E27FC236}">
                <a16:creationId xmlns:a16="http://schemas.microsoft.com/office/drawing/2014/main" id="{478DCACE-8DD1-4379-97F5-10236D4CA484}"/>
              </a:ext>
            </a:extLst>
          </p:cNvPr>
          <p:cNvSpPr>
            <a:spLocks noGrp="1"/>
          </p:cNvSpPr>
          <p:nvPr>
            <p:ph type="body" sz="quarter" idx="3"/>
          </p:nvPr>
        </p:nvSpPr>
        <p:spPr>
          <a:xfrm>
            <a:off x="701675" y="4473575"/>
            <a:ext cx="5607050" cy="407686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BC3CF443-31C4-46F9-97EB-FD884DCAF5E3}"/>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12" name="Slide Number Placeholder 11">
            <a:extLst>
              <a:ext uri="{FF2B5EF4-FFF2-40B4-BE49-F238E27FC236}">
                <a16:creationId xmlns:a16="http://schemas.microsoft.com/office/drawing/2014/main" id="{A2E9D552-398D-4A83-AB98-77DAD069D7D9}"/>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7CD2D0B-E412-46C5-AC82-E827795A12C9}" type="slidenum">
              <a:rPr lang="en-US" smtClean="0"/>
              <a:t>‹#›</a:t>
            </a:fld>
            <a:endParaRPr lang="en-US"/>
          </a:p>
        </p:txBody>
      </p:sp>
      <p:sp>
        <p:nvSpPr>
          <p:cNvPr id="3" name="Header Placeholder 2">
            <a:extLst>
              <a:ext uri="{FF2B5EF4-FFF2-40B4-BE49-F238E27FC236}">
                <a16:creationId xmlns:a16="http://schemas.microsoft.com/office/drawing/2014/main" id="{5A9EE65C-FD39-44CA-8A20-9A045E7F577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88636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MDE-EarlyLiteracy@michigan.gov"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image" Target="../media/image6.png"/><Relationship Id="rId4" Type="http://schemas.openxmlformats.org/officeDocument/2006/relationships/hyperlink" Target="https://www.michigan.gov/documents/mde/Read_Grade_3_Guide_638247_7.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1</a:t>
            </a:fld>
            <a:endParaRPr lang="en-US"/>
          </a:p>
        </p:txBody>
      </p:sp>
      <p:sp>
        <p:nvSpPr>
          <p:cNvPr id="2" name="Notes Placeholder 1">
            <a:extLst>
              <a:ext uri="{FF2B5EF4-FFF2-40B4-BE49-F238E27FC236}">
                <a16:creationId xmlns:a16="http://schemas.microsoft.com/office/drawing/2014/main" id="{223E8C15-E0E2-4254-87AD-D98C349D1B79}"/>
              </a:ext>
            </a:extLst>
          </p:cNvPr>
          <p:cNvSpPr>
            <a:spLocks noGrp="1"/>
          </p:cNvSpPr>
          <p:nvPr>
            <p:ph type="body" idx="1"/>
          </p:nvPr>
        </p:nvSpPr>
        <p:spPr>
          <a:xfrm>
            <a:off x="701040" y="4865689"/>
            <a:ext cx="5608320" cy="3935094"/>
          </a:xfrm>
          <a:prstGeom prst="rect">
            <a:avLst/>
          </a:prstGeom>
        </p:spPr>
        <p:txBody>
          <a:bodyPr/>
          <a:lstStyle/>
          <a:p>
            <a:r>
              <a:rPr lang="en-US" b="1" dirty="0">
                <a:cs typeface="Calibri"/>
              </a:rPr>
              <a:t>Trainer Script:</a:t>
            </a:r>
          </a:p>
          <a:p>
            <a:r>
              <a:rPr lang="en-US" dirty="0">
                <a:cs typeface="Calibri"/>
              </a:rPr>
              <a:t>Hello.  Welcome to the Read by Grade Three - A Guide for Parents workshop.</a:t>
            </a:r>
          </a:p>
          <a:p>
            <a:endParaRPr lang="en-US" dirty="0">
              <a:cs typeface="Calibri"/>
            </a:endParaRPr>
          </a:p>
          <a:p>
            <a:r>
              <a:rPr lang="en-US" dirty="0">
                <a:cs typeface="Calibri"/>
              </a:rPr>
              <a:t>My name is ________ and I am _____ and I am responsible for ______.</a:t>
            </a:r>
          </a:p>
          <a:p>
            <a:endParaRPr lang="en-US" dirty="0">
              <a:cs typeface="Calibri"/>
            </a:endParaRPr>
          </a:p>
          <a:p>
            <a:r>
              <a:rPr lang="en-US" dirty="0">
                <a:cs typeface="Calibri"/>
              </a:rPr>
              <a:t>The purpose of the presentation is to provide communication around the Read by Grade Three Law and to support parents.</a:t>
            </a:r>
          </a:p>
          <a:p>
            <a:endParaRPr lang="en-US" dirty="0">
              <a:cs typeface="Calibri"/>
            </a:endParaRPr>
          </a:p>
          <a:p>
            <a:r>
              <a:rPr lang="en-US" b="1" dirty="0">
                <a:cs typeface="Calibri"/>
              </a:rPr>
              <a:t>Trainer Notes:</a:t>
            </a:r>
          </a:p>
          <a:p>
            <a:endParaRPr lang="en-US" b="1" dirty="0">
              <a:cs typeface="Calibri"/>
            </a:endParaRPr>
          </a:p>
          <a:p>
            <a:r>
              <a:rPr lang="en-US" b="1" dirty="0">
                <a:cs typeface="Calibri"/>
              </a:rPr>
              <a:t>The following documents can be found on the Michigan Department of Education website and should be read in their entirety prior to giving the presentation.  Any questions can be directed to the MDE Early Literacy inbox </a:t>
            </a:r>
            <a:r>
              <a:rPr lang="en-US" b="1" dirty="0">
                <a:cs typeface="Calibri"/>
                <a:hlinkClick r:id="rId3"/>
              </a:rPr>
              <a:t>MDE-EarlyLiteracy@michigan.gov</a:t>
            </a:r>
            <a:r>
              <a:rPr lang="en-US" b="1" dirty="0">
                <a:cs typeface="Calibri"/>
              </a:rPr>
              <a:t>.  </a:t>
            </a:r>
          </a:p>
          <a:p>
            <a:endParaRPr lang="en-US" b="1" dirty="0">
              <a:cs typeface="Calibri"/>
            </a:endParaRPr>
          </a:p>
          <a:p>
            <a:r>
              <a:rPr lang="en-US" b="1" dirty="0">
                <a:cs typeface="Calibri"/>
              </a:rPr>
              <a:t>Provide index cards or slips of paper for participants to write down their contact information and any questions they have that do not get answered during this presentation.  You will be able to forward this information to the MDE Literacy Team at the above email.</a:t>
            </a:r>
          </a:p>
          <a:p>
            <a:endParaRPr lang="en-US" b="1" dirty="0">
              <a:cs typeface="Calibri"/>
            </a:endParaRPr>
          </a:p>
          <a:p>
            <a:r>
              <a:rPr lang="en-US" b="1" dirty="0">
                <a:cs typeface="Calibri"/>
              </a:rPr>
              <a:t>Trainer Resources:</a:t>
            </a:r>
          </a:p>
          <a:p>
            <a:pPr marL="171450" indent="-171450">
              <a:buFont typeface="Arial"/>
              <a:buChar char="•"/>
            </a:pPr>
            <a:r>
              <a:rPr lang="en-US" dirty="0">
                <a:cs typeface="Calibri"/>
              </a:rPr>
              <a:t>This PowerPoint w/Speaker Notes</a:t>
            </a:r>
          </a:p>
          <a:p>
            <a:pPr marL="171450" indent="-171450">
              <a:buFont typeface="Arial"/>
              <a:buChar char="•"/>
            </a:pPr>
            <a:r>
              <a:rPr lang="en-US" dirty="0">
                <a:cs typeface="Calibri"/>
                <a:hlinkClick r:id="rId4"/>
              </a:rPr>
              <a:t>Read by Grade Three Guide</a:t>
            </a:r>
            <a:r>
              <a:rPr lang="en-US" dirty="0">
                <a:cs typeface="Calibri"/>
              </a:rPr>
              <a:t> (this will support with frequently asked questions with answers that have been determined by the Michigan Department of Education).</a:t>
            </a:r>
          </a:p>
          <a:p>
            <a:pPr marL="171450" indent="-171450">
              <a:buFont typeface="Arial"/>
              <a:buChar char="•"/>
            </a:pPr>
            <a:r>
              <a:rPr lang="en-US" dirty="0">
                <a:cs typeface="Calibri"/>
              </a:rPr>
              <a:t>MDE Priorities</a:t>
            </a:r>
          </a:p>
          <a:p>
            <a:pPr marL="171450" indent="-171450">
              <a:buFont typeface="Arial"/>
              <a:buChar char="•"/>
            </a:pPr>
            <a:r>
              <a:rPr lang="en-US" dirty="0">
                <a:cs typeface="Calibri"/>
              </a:rPr>
              <a:t>House Bill 4822 - Annotated (this will support with referencing specific sections or clarifying language).</a:t>
            </a:r>
          </a:p>
          <a:p>
            <a:pPr marL="171450" indent="-171450">
              <a:buFont typeface="Arial"/>
              <a:buChar char="•"/>
            </a:pPr>
            <a:endParaRPr lang="en-US" dirty="0">
              <a:cs typeface="Calibri"/>
            </a:endParaRPr>
          </a:p>
          <a:p>
            <a:r>
              <a:rPr lang="en-US" b="1" dirty="0">
                <a:cs typeface="Calibri"/>
              </a:rPr>
              <a:t>Parent Resources:</a:t>
            </a:r>
          </a:p>
          <a:p>
            <a:pPr marL="171450" indent="-171450">
              <a:buFont typeface="Arial"/>
              <a:buChar char="•"/>
            </a:pPr>
            <a:r>
              <a:rPr lang="en-US" dirty="0">
                <a:cs typeface="Calibri"/>
              </a:rPr>
              <a:t>Bookmarks</a:t>
            </a:r>
          </a:p>
          <a:p>
            <a:pPr marL="171450" indent="-171450">
              <a:buFont typeface="Arial"/>
              <a:buChar char="•"/>
            </a:pPr>
            <a:r>
              <a:rPr lang="en-US" dirty="0" err="1">
                <a:cs typeface="Calibri"/>
              </a:rPr>
              <a:t>MeL</a:t>
            </a:r>
            <a:r>
              <a:rPr lang="en-US" dirty="0">
                <a:cs typeface="Calibri"/>
              </a:rPr>
              <a:t> </a:t>
            </a:r>
            <a:r>
              <a:rPr lang="en-US" dirty="0" err="1">
                <a:cs typeface="Calibri"/>
              </a:rPr>
              <a:t>eResources</a:t>
            </a:r>
            <a:r>
              <a:rPr lang="en-US" dirty="0">
                <a:cs typeface="Calibri"/>
              </a:rPr>
              <a:t> Supporting Early Literacy</a:t>
            </a:r>
          </a:p>
          <a:p>
            <a:pPr marL="171450" indent="-171450">
              <a:buFont typeface="Arial"/>
              <a:buChar char="•"/>
            </a:pPr>
            <a:r>
              <a:rPr lang="en-US" dirty="0">
                <a:cs typeface="Calibri"/>
              </a:rPr>
              <a:t>Essentials for Families (</a:t>
            </a:r>
            <a:r>
              <a:rPr lang="en-US" dirty="0" err="1">
                <a:cs typeface="Calibri"/>
              </a:rPr>
              <a:t>eastily</a:t>
            </a:r>
            <a:r>
              <a:rPr lang="en-US" dirty="0">
                <a:cs typeface="Calibri"/>
              </a:rPr>
              <a:t> posted on family refrigerator).  Note: The poster is designed to be printed on 11"x17" paper.</a:t>
            </a:r>
          </a:p>
          <a:p>
            <a:pPr marL="171450" indent="-171450">
              <a:buFont typeface="Arial"/>
              <a:buChar char="•"/>
            </a:pPr>
            <a:r>
              <a:rPr lang="en-US" dirty="0">
                <a:cs typeface="Calibri"/>
              </a:rPr>
              <a:t>Facts for Families</a:t>
            </a:r>
          </a:p>
        </p:txBody>
      </p:sp>
      <p:pic>
        <p:nvPicPr>
          <p:cNvPr id="3" name="Picture 2">
            <a:extLst>
              <a:ext uri="{FF2B5EF4-FFF2-40B4-BE49-F238E27FC236}">
                <a16:creationId xmlns:a16="http://schemas.microsoft.com/office/drawing/2014/main" id="{A5B03316-CDD1-45B9-BB2D-55183C5E6304}"/>
              </a:ext>
            </a:extLst>
          </p:cNvPr>
          <p:cNvPicPr>
            <a:picLocks noChangeAspect="1"/>
          </p:cNvPicPr>
          <p:nvPr/>
        </p:nvPicPr>
        <p:blipFill>
          <a:blip r:embed="rId5"/>
          <a:stretch>
            <a:fillRect/>
          </a:stretch>
        </p:blipFill>
        <p:spPr>
          <a:xfrm>
            <a:off x="701040" y="827085"/>
            <a:ext cx="5702313" cy="3173413"/>
          </a:xfrm>
          <a:prstGeom prst="rect">
            <a:avLst/>
          </a:prstGeom>
        </p:spPr>
      </p:pic>
    </p:spTree>
    <p:extLst>
      <p:ext uri="{BB962C8B-B14F-4D97-AF65-F5344CB8AC3E}">
        <p14:creationId xmlns:p14="http://schemas.microsoft.com/office/powerpoint/2010/main" val="2415321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b="1" dirty="0"/>
              <a:t>Trainer Script: </a:t>
            </a:r>
          </a:p>
          <a:p>
            <a:r>
              <a:rPr lang="en-US" dirty="0"/>
              <a:t>Some districts may offer support for parents in the form of </a:t>
            </a:r>
            <a:r>
              <a:rPr lang="en-US" b="1" dirty="0"/>
              <a:t>Read at Home Plans</a:t>
            </a:r>
            <a:r>
              <a:rPr lang="en-US" dirty="0"/>
              <a:t>. These supports vary from district to district. </a:t>
            </a:r>
          </a:p>
          <a:p>
            <a:r>
              <a:rPr lang="en-US" dirty="0"/>
              <a:t>Please contact your school if you are interested in learning more about what you can do to support your child at home.</a:t>
            </a:r>
          </a:p>
          <a:p>
            <a:endParaRPr lang="en-US" dirty="0"/>
          </a:p>
          <a:p>
            <a:pPr defTabSz="1811792">
              <a:defRPr/>
            </a:pPr>
            <a:r>
              <a:rPr lang="en-US" b="1" dirty="0">
                <a:cs typeface="Calibri"/>
              </a:rPr>
              <a:t>Trainer Note:  </a:t>
            </a:r>
          </a:p>
          <a:p>
            <a:r>
              <a:rPr lang="en-US" b="1" dirty="0"/>
              <a:t>If this is a </a:t>
            </a:r>
            <a:r>
              <a:rPr lang="en-US" b="1" u="sng" dirty="0">
                <a:solidFill>
                  <a:srgbClr val="FF0000"/>
                </a:solidFill>
              </a:rPr>
              <a:t>district led presentation</a:t>
            </a:r>
            <a:r>
              <a:rPr lang="en-US" b="1" dirty="0">
                <a:cs typeface="Calibri"/>
              </a:rPr>
              <a:t>, you are encouraged to share the district share their resources for supporting reading at home.</a:t>
            </a:r>
          </a:p>
          <a:p>
            <a:pPr defTabSz="1811792">
              <a:defRPr/>
            </a:pPr>
            <a:endParaRPr lang="en-US" b="1" dirty="0"/>
          </a:p>
          <a:p>
            <a:pPr defTabSz="1811792">
              <a:defRPr/>
            </a:pPr>
            <a:r>
              <a:rPr lang="en-US" b="1" dirty="0"/>
              <a:t>If this is </a:t>
            </a:r>
            <a:r>
              <a:rPr lang="en-US" b="1" u="sng" dirty="0"/>
              <a:t>a community partner led presentation, </a:t>
            </a:r>
            <a:r>
              <a:rPr lang="en-US" b="1" dirty="0">
                <a:cs typeface="Calibri"/>
              </a:rPr>
              <a:t>you are encouraged to direct participants to contact their district to learn the district resources for supporting reading at home.</a:t>
            </a:r>
          </a:p>
          <a:p>
            <a:endParaRPr lang="en-US" b="1" dirty="0">
              <a:cs typeface="Calibri"/>
            </a:endParaRPr>
          </a:p>
          <a:p>
            <a:pPr defTabSz="1811792">
              <a:defRPr/>
            </a:pPr>
            <a:endParaRPr lang="en-US" b="1" dirty="0">
              <a:cs typeface="Calibri"/>
            </a:endParaRPr>
          </a:p>
          <a:p>
            <a:endParaRPr lang="en-US" dirty="0"/>
          </a:p>
          <a:p>
            <a:endParaRPr lang="en-US" dirty="0"/>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10</a:t>
            </a:fld>
            <a:endParaRPr lang="en-US"/>
          </a:p>
        </p:txBody>
      </p:sp>
    </p:spTree>
    <p:extLst>
      <p:ext uri="{BB962C8B-B14F-4D97-AF65-F5344CB8AC3E}">
        <p14:creationId xmlns:p14="http://schemas.microsoft.com/office/powerpoint/2010/main" val="308220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b="1" dirty="0"/>
              <a:t>Trainer Script: </a:t>
            </a:r>
          </a:p>
          <a:p>
            <a:endParaRPr lang="en-US" dirty="0"/>
          </a:p>
          <a:p>
            <a:r>
              <a:rPr lang="en-US" dirty="0"/>
              <a:t>Districts determine the retention/promotion process within the confines of the law.</a:t>
            </a:r>
          </a:p>
          <a:p>
            <a:endParaRPr lang="en-US" dirty="0"/>
          </a:p>
          <a:p>
            <a:r>
              <a:rPr lang="en-US" b="1" dirty="0">
                <a:cs typeface="Calibri"/>
              </a:rPr>
              <a:t>Trainer Notes:</a:t>
            </a:r>
          </a:p>
          <a:p>
            <a:endParaRPr lang="en-US" b="1" dirty="0">
              <a:cs typeface="Calibri"/>
            </a:endParaRPr>
          </a:p>
          <a:p>
            <a:r>
              <a:rPr lang="en-US" b="1" dirty="0"/>
              <a:t>If this is a </a:t>
            </a:r>
            <a:r>
              <a:rPr lang="en-US" b="1" u="sng" dirty="0">
                <a:solidFill>
                  <a:srgbClr val="FF0000"/>
                </a:solidFill>
              </a:rPr>
              <a:t>district led presentation</a:t>
            </a:r>
            <a:r>
              <a:rPr lang="en-US" b="1" dirty="0">
                <a:cs typeface="Calibri"/>
              </a:rPr>
              <a:t>, you are encouraged to have the district share their retention/promotion process.</a:t>
            </a:r>
          </a:p>
          <a:p>
            <a:pPr defTabSz="1811792">
              <a:defRPr/>
            </a:pPr>
            <a:endParaRPr lang="en-US" b="1" dirty="0"/>
          </a:p>
          <a:p>
            <a:r>
              <a:rPr lang="en-US" b="1" dirty="0"/>
              <a:t>If this is </a:t>
            </a:r>
            <a:r>
              <a:rPr lang="en-US" b="1" u="sng" dirty="0"/>
              <a:t>a community partner led presentation, </a:t>
            </a:r>
            <a:r>
              <a:rPr lang="en-US" b="1" dirty="0">
                <a:cs typeface="Calibri"/>
              </a:rPr>
              <a:t>you are encouraged to direct participants to contact their district to learn the district retention/promotion process.</a:t>
            </a:r>
          </a:p>
          <a:p>
            <a:endParaRPr lang="en-US" b="1" dirty="0">
              <a:cs typeface="Calibri"/>
            </a:endParaRPr>
          </a:p>
          <a:p>
            <a:pPr defTabSz="1811792">
              <a:defRPr/>
            </a:pPr>
            <a:endParaRPr lang="en-US" b="1" dirty="0">
              <a:cs typeface="Calibri"/>
            </a:endParaRPr>
          </a:p>
          <a:p>
            <a:endParaRPr lang="en-US" dirty="0"/>
          </a:p>
          <a:p>
            <a:endParaRPr lang="en-US" dirty="0">
              <a:cs typeface="Calibri"/>
            </a:endParaRPr>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11</a:t>
            </a:fld>
            <a:endParaRPr lang="en-US"/>
          </a:p>
        </p:txBody>
      </p:sp>
    </p:spTree>
    <p:extLst>
      <p:ext uri="{BB962C8B-B14F-4D97-AF65-F5344CB8AC3E}">
        <p14:creationId xmlns:p14="http://schemas.microsoft.com/office/powerpoint/2010/main" val="4261631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b="1" dirty="0"/>
              <a:t>Trainer Script: </a:t>
            </a:r>
          </a:p>
          <a:p>
            <a:r>
              <a:rPr lang="en-US" b="1" dirty="0"/>
              <a:t>This next section of the presentation focuses on the retention and promotion portion of the Read by Grade Three Law.</a:t>
            </a:r>
          </a:p>
          <a:p>
            <a:endParaRPr lang="en-US" b="1" dirty="0"/>
          </a:p>
          <a:p>
            <a:r>
              <a:rPr lang="en-US" dirty="0"/>
              <a:t>All districts must ensure, even if a student transfers from another school, that 3</a:t>
            </a:r>
            <a:r>
              <a:rPr lang="en-US" baseline="30000" dirty="0"/>
              <a:t>rd</a:t>
            </a:r>
            <a:r>
              <a:rPr lang="en-US" dirty="0"/>
              <a:t> graders are able to do the following before being promoted to the 4</a:t>
            </a:r>
            <a:r>
              <a:rPr lang="en-US" baseline="30000" dirty="0"/>
              <a:t>th</a:t>
            </a:r>
            <a:r>
              <a:rPr lang="en-US" dirty="0"/>
              <a:t> grade. </a:t>
            </a:r>
          </a:p>
          <a:p>
            <a:endParaRPr lang="en-US" dirty="0"/>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12</a:t>
            </a:fld>
            <a:endParaRPr lang="en-US"/>
          </a:p>
        </p:txBody>
      </p:sp>
    </p:spTree>
    <p:extLst>
      <p:ext uri="{BB962C8B-B14F-4D97-AF65-F5344CB8AC3E}">
        <p14:creationId xmlns:p14="http://schemas.microsoft.com/office/powerpoint/2010/main" val="1924738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b="1" dirty="0"/>
              <a:t>Trainer Script: </a:t>
            </a:r>
          </a:p>
          <a:p>
            <a:r>
              <a:rPr lang="en-US" b="1" dirty="0"/>
              <a:t>Begin by saying, “As we read on the previous slide, schools must ensure the following: (read this slide aloud)”</a:t>
            </a:r>
          </a:p>
          <a:p>
            <a:endParaRPr lang="en-US" b="1" dirty="0"/>
          </a:p>
          <a:p>
            <a:pPr rtl="0" fontAlgn="base"/>
            <a:r>
              <a:rPr lang="en-US" b="1" dirty="0"/>
              <a:t>FYI: A </a:t>
            </a:r>
            <a:r>
              <a:rPr lang="en-US" sz="1200" b="1" i="0" kern="1200" dirty="0">
                <a:solidFill>
                  <a:schemeClr val="tx1"/>
                </a:solidFill>
                <a:effectLst/>
                <a:latin typeface="+mn-lt"/>
                <a:ea typeface="+mn-ea"/>
                <a:cs typeface="+mn-cs"/>
              </a:rPr>
              <a:t>unique Read by Grade Three score on the ELA M-STEP will be used to flag for retention. For detailed information please see:  https://www.michigan.gov/documents/mde/RBG3_Retention_Guidelines_655260_7.pdf </a:t>
            </a:r>
            <a:endParaRPr lang="en-US" b="1" i="0" dirty="0">
              <a:effectLst/>
            </a:endParaRPr>
          </a:p>
          <a:p>
            <a:r>
              <a:rPr lang="en-US" b="1" dirty="0"/>
              <a:t>MDE has not identified an alternate assessment.  Advice might be to watch the MDE Assessment Spotlight for more information.</a:t>
            </a:r>
          </a:p>
          <a:p>
            <a:r>
              <a:rPr lang="en-US" b="1" dirty="0"/>
              <a:t>MDE has not identified an alternate assessment.  Advice might be to watch the MDE Assessment Spotlight for more information.</a:t>
            </a:r>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13</a:t>
            </a:fld>
            <a:endParaRPr lang="en-US"/>
          </a:p>
        </p:txBody>
      </p:sp>
    </p:spTree>
    <p:extLst>
      <p:ext uri="{BB962C8B-B14F-4D97-AF65-F5344CB8AC3E}">
        <p14:creationId xmlns:p14="http://schemas.microsoft.com/office/powerpoint/2010/main" val="1478408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b="1" dirty="0"/>
              <a:t>Trainer Script: </a:t>
            </a:r>
          </a:p>
          <a:p>
            <a:r>
              <a:rPr lang="en-US" b="1" dirty="0"/>
              <a:t>This next section of the presentation focuses on the retention and promotion portion of the Read by Grade Three Law.</a:t>
            </a:r>
          </a:p>
          <a:p>
            <a:endParaRPr lang="en-US" b="1" dirty="0"/>
          </a:p>
          <a:p>
            <a:endParaRPr lang="en-US" dirty="0"/>
          </a:p>
          <a:p>
            <a:r>
              <a:rPr lang="en-US" dirty="0"/>
              <a:t>The retention process is one of the most discussed and debated portions of the law. </a:t>
            </a:r>
          </a:p>
          <a:p>
            <a:endParaRPr lang="en-US" dirty="0"/>
          </a:p>
          <a:p>
            <a:r>
              <a:rPr lang="en-US" dirty="0"/>
              <a:t>Our goal is to ensure that you have a clear understanding of the process.</a:t>
            </a:r>
            <a:endParaRPr lang="en-US" dirty="0">
              <a:cs typeface="Calibri"/>
            </a:endParaRPr>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14</a:t>
            </a:fld>
            <a:endParaRPr lang="en-US"/>
          </a:p>
        </p:txBody>
      </p:sp>
    </p:spTree>
    <p:extLst>
      <p:ext uri="{BB962C8B-B14F-4D97-AF65-F5344CB8AC3E}">
        <p14:creationId xmlns:p14="http://schemas.microsoft.com/office/powerpoint/2010/main" val="3128546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b="1" dirty="0"/>
              <a:t>Trainer Script: </a:t>
            </a:r>
          </a:p>
          <a:p>
            <a:r>
              <a:rPr lang="en-US" dirty="0"/>
              <a:t>Read the slide aloud and add: </a:t>
            </a:r>
          </a:p>
          <a:p>
            <a:pPr lvl="1"/>
            <a:r>
              <a:rPr lang="en-US" dirty="0"/>
              <a:t>Please notice that it says </a:t>
            </a:r>
            <a:r>
              <a:rPr lang="en-US" b="1" dirty="0"/>
              <a:t>"may be retained."</a:t>
            </a:r>
            <a:r>
              <a:rPr lang="en-US" dirty="0"/>
              <a:t> Students who are flagged under this clause are </a:t>
            </a:r>
            <a:r>
              <a:rPr lang="en-US" b="1" dirty="0"/>
              <a:t>not</a:t>
            </a:r>
            <a:r>
              <a:rPr lang="en-US" dirty="0"/>
              <a:t> automatically retained. </a:t>
            </a:r>
          </a:p>
          <a:p>
            <a:pPr lvl="1"/>
            <a:endParaRPr lang="en-US" dirty="0"/>
          </a:p>
          <a:p>
            <a:pPr lvl="1"/>
            <a:r>
              <a:rPr lang="en-US" dirty="0"/>
              <a:t>Parents receiving a letter stating their child may be retained are to contact the school to discuss this further. Your child’s school may have plans and evidence that would exempt them from being retained.</a:t>
            </a:r>
          </a:p>
          <a:p>
            <a:endParaRPr lang="en-US" dirty="0"/>
          </a:p>
          <a:p>
            <a:r>
              <a:rPr lang="en-US" b="1" dirty="0"/>
              <a:t>Trainer Note: </a:t>
            </a:r>
          </a:p>
          <a:p>
            <a:r>
              <a:rPr lang="en-US" b="1" dirty="0"/>
              <a:t>Please access The Read by Three Guide (pages 10-12) for additional background on Retention &amp; Promotion.</a:t>
            </a:r>
            <a:endParaRPr lang="en-US" dirty="0">
              <a:cs typeface="Calibri"/>
            </a:endParaRPr>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15</a:t>
            </a:fld>
            <a:endParaRPr lang="en-US"/>
          </a:p>
        </p:txBody>
      </p:sp>
    </p:spTree>
    <p:extLst>
      <p:ext uri="{BB962C8B-B14F-4D97-AF65-F5344CB8AC3E}">
        <p14:creationId xmlns:p14="http://schemas.microsoft.com/office/powerpoint/2010/main" val="3420288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b="1" dirty="0"/>
              <a:t>Trainer Script:  </a:t>
            </a:r>
          </a:p>
          <a:p>
            <a:r>
              <a:rPr lang="en-US" dirty="0"/>
              <a:t>On the next couple of slides, we will learn more about what a Good Cause Exemption is and the process for obtaining a Good Cause Exemption.</a:t>
            </a:r>
          </a:p>
          <a:p>
            <a:endParaRPr lang="en-US" dirty="0">
              <a:cs typeface="Calibri"/>
            </a:endParaRPr>
          </a:p>
          <a:p>
            <a:r>
              <a:rPr lang="en-US" dirty="0">
                <a:cs typeface="Calibri"/>
              </a:rPr>
              <a:t>See Facts for Families: What is a good cause exemption? </a:t>
            </a:r>
            <a:r>
              <a:rPr lang="en-US">
                <a:cs typeface="Calibri"/>
              </a:rPr>
              <a:t>Handout</a:t>
            </a:r>
            <a:r>
              <a:rPr lang="en-US" dirty="0">
                <a:cs typeface="Calibri"/>
              </a:rPr>
              <a:t> to reference during this portion of the presentation.</a:t>
            </a:r>
          </a:p>
          <a:p>
            <a:endParaRPr lang="en-US" dirty="0"/>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16</a:t>
            </a:fld>
            <a:endParaRPr lang="en-US"/>
          </a:p>
        </p:txBody>
      </p:sp>
    </p:spTree>
    <p:extLst>
      <p:ext uri="{BB962C8B-B14F-4D97-AF65-F5344CB8AC3E}">
        <p14:creationId xmlns:p14="http://schemas.microsoft.com/office/powerpoint/2010/main" val="1746507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b="1" dirty="0"/>
              <a:t>Trainer Script:  </a:t>
            </a:r>
          </a:p>
          <a:p>
            <a:r>
              <a:rPr lang="en-US" dirty="0"/>
              <a:t>On the next couple of slides, we will learn more about what a Good Cause Exemption is and the process for obtaining a Good Cause Exemption.</a:t>
            </a:r>
          </a:p>
          <a:p>
            <a:endParaRPr lang="en-US" dirty="0">
              <a:cs typeface="Calibri"/>
            </a:endParaRPr>
          </a:p>
          <a:p>
            <a:r>
              <a:rPr lang="en-US" dirty="0">
                <a:cs typeface="Calibri"/>
              </a:rPr>
              <a:t>See Facts for Families: What is a good cause exemption handout.</a:t>
            </a:r>
          </a:p>
          <a:p>
            <a:endParaRPr lang="en-US" dirty="0">
              <a:cs typeface="Calibri"/>
            </a:endParaRPr>
          </a:p>
          <a:p>
            <a:endParaRPr lang="en-US" b="1" dirty="0">
              <a:cs typeface="Calibri"/>
            </a:endParaRPr>
          </a:p>
          <a:p>
            <a:endParaRPr lang="en-US" b="1" dirty="0">
              <a:cs typeface="Calibri"/>
            </a:endParaRPr>
          </a:p>
          <a:p>
            <a:endParaRPr lang="en-US" dirty="0"/>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17</a:t>
            </a:fld>
            <a:endParaRPr lang="en-US"/>
          </a:p>
        </p:txBody>
      </p:sp>
    </p:spTree>
    <p:extLst>
      <p:ext uri="{BB962C8B-B14F-4D97-AF65-F5344CB8AC3E}">
        <p14:creationId xmlns:p14="http://schemas.microsoft.com/office/powerpoint/2010/main" val="2923714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b="1" dirty="0"/>
              <a:t>Trainer Script:</a:t>
            </a:r>
          </a:p>
          <a:p>
            <a:endParaRPr lang="en-US" b="1" dirty="0"/>
          </a:p>
          <a:p>
            <a:r>
              <a:rPr lang="en-US" b="1" dirty="0"/>
              <a:t>READ THE SLIDE.</a:t>
            </a:r>
          </a:p>
          <a:p>
            <a:endParaRPr lang="en-US" b="1" dirty="0"/>
          </a:p>
          <a:p>
            <a:r>
              <a:rPr lang="en-US" dirty="0">
                <a:cs typeface="Calibri"/>
              </a:rPr>
              <a:t>These are reasons to submit a good cause exemption.</a:t>
            </a:r>
            <a:r>
              <a:rPr lang="en-US" dirty="0"/>
              <a:t> Good Cause Exemptions must be approved by the District Superintendent or designee and their decision is final. </a:t>
            </a:r>
            <a:endParaRPr lang="en-US">
              <a:cs typeface="Calibri"/>
            </a:endParaRPr>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18</a:t>
            </a:fld>
            <a:endParaRPr lang="en-US"/>
          </a:p>
        </p:txBody>
      </p:sp>
    </p:spTree>
    <p:extLst>
      <p:ext uri="{BB962C8B-B14F-4D97-AF65-F5344CB8AC3E}">
        <p14:creationId xmlns:p14="http://schemas.microsoft.com/office/powerpoint/2010/main" val="1767995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865689"/>
            <a:ext cx="5608320" cy="3935094"/>
          </a:xfrm>
          <a:prstGeom prst="rect">
            <a:avLst/>
          </a:prstGeom>
        </p:spPr>
        <p:txBody>
          <a:bodyPr/>
          <a:lstStyle/>
          <a:p>
            <a:r>
              <a:rPr lang="en-US" dirty="0"/>
              <a:t>Trainer Script: </a:t>
            </a:r>
          </a:p>
          <a:p>
            <a:r>
              <a:rPr lang="en-US" dirty="0"/>
              <a:t>If a student demonstrates BOTH of the following, he/she may be enrolled in Grade 4. </a:t>
            </a:r>
          </a:p>
          <a:p>
            <a:r>
              <a:rPr lang="en-US" dirty="0"/>
              <a:t>If parents ask, there is no social studies and science assessment at Grade 3. </a:t>
            </a:r>
          </a:p>
          <a:p>
            <a:endParaRPr lang="en-US" dirty="0"/>
          </a:p>
          <a:p>
            <a:endParaRPr lang="en-US" dirty="0"/>
          </a:p>
          <a:p>
            <a:endParaRPr lang="en-US" dirty="0"/>
          </a:p>
          <a:p>
            <a:r>
              <a:rPr lang="en-US" dirty="0"/>
              <a:t>Read the Slide</a:t>
            </a:r>
          </a:p>
          <a:p>
            <a:r>
              <a:rPr lang="en-US" dirty="0"/>
              <a:t> </a:t>
            </a:r>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pPr/>
              <a:t>19</a:t>
            </a:fld>
            <a:endParaRPr lang="en-US"/>
          </a:p>
        </p:txBody>
      </p:sp>
      <p:sp>
        <p:nvSpPr>
          <p:cNvPr id="7" name="Slide Image Placeholder 6">
            <a:extLst>
              <a:ext uri="{FF2B5EF4-FFF2-40B4-BE49-F238E27FC236}">
                <a16:creationId xmlns:a16="http://schemas.microsoft.com/office/drawing/2014/main" id="{8C1C9D74-4120-4228-8840-B4A8653E3E5B}"/>
              </a:ext>
            </a:extLst>
          </p:cNvPr>
          <p:cNvSpPr>
            <a:spLocks noGrp="1" noRot="1" noChangeAspect="1"/>
          </p:cNvSpPr>
          <p:nvPr>
            <p:ph type="sldImg"/>
          </p:nvPr>
        </p:nvSpPr>
        <p:spPr>
          <a:xfrm>
            <a:off x="533400" y="1087438"/>
            <a:ext cx="5943600" cy="3343275"/>
          </a:xfrm>
          <a:prstGeom prst="rect">
            <a:avLst/>
          </a:prstGeom>
        </p:spPr>
      </p:sp>
    </p:spTree>
    <p:extLst>
      <p:ext uri="{BB962C8B-B14F-4D97-AF65-F5344CB8AC3E}">
        <p14:creationId xmlns:p14="http://schemas.microsoft.com/office/powerpoint/2010/main" val="2935811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495300"/>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sz="1100" b="1" dirty="0"/>
              <a:t>Trainer Script</a:t>
            </a:r>
            <a:r>
              <a:rPr lang="en-US" sz="1100" dirty="0"/>
              <a:t>: </a:t>
            </a:r>
          </a:p>
          <a:p>
            <a:r>
              <a:rPr lang="en-US" sz="1100" dirty="0"/>
              <a:t>The objectives of this presentation are...(Read Slide)</a:t>
            </a:r>
          </a:p>
          <a:p>
            <a:endParaRPr lang="en-US" sz="1100" dirty="0"/>
          </a:p>
          <a:p>
            <a:endParaRPr lang="en-US" sz="1100" b="1" dirty="0">
              <a:cs typeface="Calibri"/>
            </a:endParaRPr>
          </a:p>
          <a:p>
            <a:endParaRPr lang="en-US" dirty="0"/>
          </a:p>
          <a:p>
            <a:endParaRPr lang="en-US" dirty="0"/>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2</a:t>
            </a:fld>
            <a:endParaRPr lang="en-US"/>
          </a:p>
        </p:txBody>
      </p:sp>
    </p:spTree>
    <p:extLst>
      <p:ext uri="{BB962C8B-B14F-4D97-AF65-F5344CB8AC3E}">
        <p14:creationId xmlns:p14="http://schemas.microsoft.com/office/powerpoint/2010/main" val="1600474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b="1" dirty="0"/>
              <a:t>Trainer Script</a:t>
            </a:r>
            <a:r>
              <a:rPr lang="en-US" dirty="0"/>
              <a:t>:</a:t>
            </a:r>
            <a:r>
              <a:rPr lang="en-US" dirty="0">
                <a:cs typeface="Calibri"/>
              </a:rPr>
              <a:t/>
            </a:r>
            <a:br>
              <a:rPr lang="en-US" dirty="0">
                <a:cs typeface="Calibri"/>
              </a:rPr>
            </a:br>
            <a:endParaRPr lang="en-US" dirty="0"/>
          </a:p>
          <a:p>
            <a:r>
              <a:rPr lang="en-US" dirty="0">
                <a:cs typeface="Calibri"/>
              </a:rPr>
              <a:t>These are the steps from when a child takes the Spring 2020, Grade 3 ELA summative assessment to the time of making a final decision on the request for a Good Cause Exemption.</a:t>
            </a:r>
          </a:p>
          <a:p>
            <a:endParaRPr lang="en-US" dirty="0"/>
          </a:p>
          <a:p>
            <a:r>
              <a:rPr lang="en-US" dirty="0"/>
              <a:t>If you receive a letter stating that your child may be retained, and want to request a Good Cause Exemption, your first step is to contact the school.  The parent/guardian has 30 days (calendar) after receiving the request to notify the district. </a:t>
            </a:r>
            <a:endParaRPr lang="en-US" dirty="0">
              <a:cs typeface="Calibri"/>
            </a:endParaRPr>
          </a:p>
          <a:p>
            <a:endParaRPr lang="en-US" dirty="0">
              <a:cs typeface="Calibri"/>
            </a:endParaRPr>
          </a:p>
          <a:p>
            <a:r>
              <a:rPr lang="en-US" dirty="0">
                <a:cs typeface="Calibri"/>
              </a:rPr>
              <a:t>After conferencing with the district/school, the school should notify the parent/guardian of their decision, 30 days prior to the start of the school year. </a:t>
            </a:r>
          </a:p>
          <a:p>
            <a:endParaRPr lang="en-US" dirty="0">
              <a:cs typeface="Calibri"/>
            </a:endParaRPr>
          </a:p>
          <a:p>
            <a:r>
              <a:rPr lang="en-US" b="1" dirty="0">
                <a:cs typeface="Calibri"/>
              </a:rPr>
              <a:t>Trainer Notes:</a:t>
            </a:r>
          </a:p>
          <a:p>
            <a:endParaRPr lang="en-US" b="1" dirty="0"/>
          </a:p>
          <a:p>
            <a:r>
              <a:rPr lang="en-US" b="1" dirty="0"/>
              <a:t>If this is a </a:t>
            </a:r>
            <a:r>
              <a:rPr lang="en-US" b="1" u="sng" dirty="0">
                <a:solidFill>
                  <a:srgbClr val="FF0000"/>
                </a:solidFill>
              </a:rPr>
              <a:t>district led presentation</a:t>
            </a:r>
            <a:r>
              <a:rPr lang="en-US" b="1" dirty="0">
                <a:cs typeface="Calibri"/>
              </a:rPr>
              <a:t>, you are encouraged to share their Good Cause Exemption process.</a:t>
            </a:r>
          </a:p>
          <a:p>
            <a:pPr defTabSz="1811792">
              <a:defRPr/>
            </a:pPr>
            <a:endParaRPr lang="en-US" b="1" dirty="0"/>
          </a:p>
          <a:p>
            <a:r>
              <a:rPr lang="en-US" b="1" dirty="0"/>
              <a:t>If this is </a:t>
            </a:r>
            <a:r>
              <a:rPr lang="en-US" b="1" u="sng" dirty="0"/>
              <a:t>a community partner led presentation, </a:t>
            </a:r>
            <a:r>
              <a:rPr lang="en-US" b="1" dirty="0">
                <a:cs typeface="Calibri"/>
              </a:rPr>
              <a:t>you are encouraged to direct participants to contact their district to learn the district’s Good Cause Exemption process.</a:t>
            </a:r>
          </a:p>
          <a:p>
            <a:endParaRPr lang="en-US" dirty="0"/>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20</a:t>
            </a:fld>
            <a:endParaRPr lang="en-US"/>
          </a:p>
        </p:txBody>
      </p:sp>
    </p:spTree>
    <p:extLst>
      <p:ext uri="{BB962C8B-B14F-4D97-AF65-F5344CB8AC3E}">
        <p14:creationId xmlns:p14="http://schemas.microsoft.com/office/powerpoint/2010/main" val="2469352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b="1" dirty="0"/>
              <a:t>Trainer Script:</a:t>
            </a:r>
          </a:p>
          <a:p>
            <a:endParaRPr lang="en-US" dirty="0"/>
          </a:p>
          <a:p>
            <a:r>
              <a:rPr lang="en-US" dirty="0"/>
              <a:t>These next slides point out a few resources to support literacy at home.</a:t>
            </a:r>
          </a:p>
          <a:p>
            <a:endParaRPr lang="en-US" dirty="0"/>
          </a:p>
          <a:p>
            <a:r>
              <a:rPr lang="en-US" b="1" dirty="0"/>
              <a:t>Trainer Note:  </a:t>
            </a:r>
          </a:p>
          <a:p>
            <a:r>
              <a:rPr lang="en-US" b="1" dirty="0"/>
              <a:t>Local school districts and Intermediate School Districts may also have a multitude of resources to support literacy at home.  </a:t>
            </a:r>
          </a:p>
          <a:p>
            <a:endParaRPr lang="en-US" b="1" dirty="0"/>
          </a:p>
          <a:p>
            <a:r>
              <a:rPr lang="en-US" b="1" dirty="0"/>
              <a:t>If this is a </a:t>
            </a:r>
            <a:r>
              <a:rPr lang="en-US" b="1" u="sng" dirty="0">
                <a:solidFill>
                  <a:srgbClr val="FF0000"/>
                </a:solidFill>
              </a:rPr>
              <a:t>district led presentation</a:t>
            </a:r>
            <a:r>
              <a:rPr lang="en-US" b="1" dirty="0">
                <a:cs typeface="Calibri"/>
              </a:rPr>
              <a:t>, you are encouraged to share </a:t>
            </a:r>
            <a:r>
              <a:rPr lang="en-US" b="1" dirty="0"/>
              <a:t>these during the presentation appropriate to their location.</a:t>
            </a:r>
          </a:p>
          <a:p>
            <a:pPr defTabSz="1811792">
              <a:defRPr/>
            </a:pPr>
            <a:endParaRPr lang="en-US" b="1" dirty="0"/>
          </a:p>
          <a:p>
            <a:r>
              <a:rPr lang="en-US" b="1" dirty="0"/>
              <a:t>If this is </a:t>
            </a:r>
            <a:r>
              <a:rPr lang="en-US" b="1" u="sng" dirty="0"/>
              <a:t>a community partner led presentation, </a:t>
            </a:r>
            <a:r>
              <a:rPr lang="en-US" b="1" dirty="0">
                <a:cs typeface="Calibri"/>
              </a:rPr>
              <a:t>you are encouraged to direct participants to contact their district to learn the district’s resources.</a:t>
            </a:r>
            <a:endParaRPr lang="en-US" b="1" dirty="0"/>
          </a:p>
          <a:p>
            <a:endParaRPr lang="en-US" dirty="0"/>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21</a:t>
            </a:fld>
            <a:endParaRPr lang="en-US"/>
          </a:p>
        </p:txBody>
      </p:sp>
    </p:spTree>
    <p:extLst>
      <p:ext uri="{BB962C8B-B14F-4D97-AF65-F5344CB8AC3E}">
        <p14:creationId xmlns:p14="http://schemas.microsoft.com/office/powerpoint/2010/main" val="4173782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i="1" dirty="0"/>
              <a:t>Taken from the US Department of Education, Centers for Disease Control</a:t>
            </a:r>
          </a:p>
          <a:p>
            <a:endParaRPr lang="en-US" dirty="0"/>
          </a:p>
          <a:p>
            <a:r>
              <a:rPr lang="en-US" b="1" dirty="0"/>
              <a:t>Trainer Script:</a:t>
            </a:r>
          </a:p>
          <a:p>
            <a:endParaRPr lang="en-US" dirty="0"/>
          </a:p>
          <a:p>
            <a:r>
              <a:rPr lang="en-US" dirty="0"/>
              <a:t>Read the slide aloud.</a:t>
            </a:r>
          </a:p>
          <a:p>
            <a:endParaRPr lang="en-US" dirty="0"/>
          </a:p>
          <a:p>
            <a:r>
              <a:rPr lang="en-US" dirty="0"/>
              <a:t>You may add the following:</a:t>
            </a:r>
          </a:p>
          <a:p>
            <a:r>
              <a:rPr lang="en-US" dirty="0"/>
              <a:t>Early learners imitate books they like, pretend reading books, know which way to hold a book, enjoy listening to books on tape and discussing their favorite parts of the story.   </a:t>
            </a:r>
          </a:p>
          <a:p>
            <a:endParaRPr lang="en-US" dirty="0"/>
          </a:p>
          <a:p>
            <a:r>
              <a:rPr lang="en-US" b="1" dirty="0"/>
              <a:t>If this is a </a:t>
            </a:r>
            <a:r>
              <a:rPr lang="en-US" b="1" u="sng" dirty="0">
                <a:solidFill>
                  <a:srgbClr val="FF0000"/>
                </a:solidFill>
              </a:rPr>
              <a:t>district led presentation</a:t>
            </a:r>
            <a:r>
              <a:rPr lang="en-US" b="1" dirty="0">
                <a:cs typeface="Calibri"/>
              </a:rPr>
              <a:t>, you are encouraged to p</a:t>
            </a:r>
            <a:r>
              <a:rPr lang="en-US" b="1" dirty="0"/>
              <a:t>oint out emergent writing skills that parents can see at home and from school.</a:t>
            </a:r>
          </a:p>
          <a:p>
            <a:pPr defTabSz="1811792">
              <a:defRPr/>
            </a:pPr>
            <a:endParaRPr lang="en-US" b="1" dirty="0"/>
          </a:p>
          <a:p>
            <a:pPr defTabSz="1811792">
              <a:defRPr/>
            </a:pPr>
            <a:r>
              <a:rPr lang="en-US" b="1" dirty="0"/>
              <a:t>If this is </a:t>
            </a:r>
            <a:r>
              <a:rPr lang="en-US" b="1" u="sng" dirty="0"/>
              <a:t>a community partner led presentation, </a:t>
            </a:r>
            <a:r>
              <a:rPr lang="en-US" b="1" dirty="0">
                <a:cs typeface="Calibri"/>
              </a:rPr>
              <a:t>you are encouraged to direct participants to contact their district to learn what the </a:t>
            </a:r>
            <a:r>
              <a:rPr lang="en-US" b="1" dirty="0"/>
              <a:t>emergent writing skills that parents can see at home and from school.</a:t>
            </a:r>
          </a:p>
          <a:p>
            <a:endParaRPr lang="en-US" b="1" dirty="0"/>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546ECE7C-5C4F-40CC-8F37-EFEED301B567}" type="slidenum">
              <a:rPr lang="en-US" smtClean="0"/>
              <a:t>22</a:t>
            </a:fld>
            <a:endParaRPr lang="en-US"/>
          </a:p>
        </p:txBody>
      </p:sp>
    </p:spTree>
    <p:extLst>
      <p:ext uri="{BB962C8B-B14F-4D97-AF65-F5344CB8AC3E}">
        <p14:creationId xmlns:p14="http://schemas.microsoft.com/office/powerpoint/2010/main" val="463863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b="0" i="1" dirty="0"/>
              <a:t>Taken from the US Department of Education, Centers for Disease Control</a:t>
            </a:r>
          </a:p>
          <a:p>
            <a:endParaRPr lang="en-US" dirty="0"/>
          </a:p>
          <a:p>
            <a:r>
              <a:rPr lang="en-US" b="1" dirty="0"/>
              <a:t>Trainer Script: </a:t>
            </a:r>
          </a:p>
          <a:p>
            <a:r>
              <a:rPr lang="en-US" dirty="0"/>
              <a:t>Read the slide aloud.</a:t>
            </a:r>
          </a:p>
          <a:p>
            <a:endParaRPr lang="en-US" dirty="0"/>
          </a:p>
          <a:p>
            <a:r>
              <a:rPr lang="en-US" dirty="0"/>
              <a:t>Add the following:</a:t>
            </a:r>
          </a:p>
          <a:p>
            <a:pPr marL="339711" indent="-339711">
              <a:buFont typeface="Arial" panose="020B0604020202020204" pitchFamily="34" charset="0"/>
              <a:buChar char="•"/>
            </a:pPr>
            <a:r>
              <a:rPr lang="en-US" dirty="0"/>
              <a:t>Most students in quality Kindergarten programs are reading by December or January. </a:t>
            </a:r>
          </a:p>
          <a:p>
            <a:pPr marL="339711" indent="-339711">
              <a:buFont typeface="Arial" panose="020B0604020202020204" pitchFamily="34" charset="0"/>
              <a:buChar char="•"/>
            </a:pPr>
            <a:r>
              <a:rPr lang="en-US" dirty="0"/>
              <a:t>Students that are emergent readers are beginning to associate sounds with the letter, instead of just the letter or the “ABC song”.  </a:t>
            </a:r>
          </a:p>
          <a:p>
            <a:pPr marL="339711" indent="-339711">
              <a:buFont typeface="Arial" panose="020B0604020202020204" pitchFamily="34" charset="0"/>
              <a:buChar char="•"/>
            </a:pPr>
            <a:r>
              <a:rPr lang="en-US" dirty="0"/>
              <a:t>Your children are learning to spell and write their first and last names. They may not be perfect, but the sound is correct.  </a:t>
            </a:r>
          </a:p>
          <a:p>
            <a:pPr marL="339711" indent="-339711">
              <a:buFont typeface="Arial" panose="020B0604020202020204" pitchFamily="34" charset="0"/>
              <a:buChar char="•"/>
            </a:pPr>
            <a:r>
              <a:rPr lang="en-US" dirty="0"/>
              <a:t>Students begin to learn reading skills such as sounding out, chunking and blending sounds together to form words.   </a:t>
            </a:r>
          </a:p>
          <a:p>
            <a:pPr marL="339711" indent="-339711">
              <a:buFont typeface="Arial" panose="020B0604020202020204" pitchFamily="34" charset="0"/>
              <a:buChar char="•"/>
            </a:pPr>
            <a:r>
              <a:rPr lang="en-US" dirty="0"/>
              <a:t>Most of all, they should be excited about reading!</a:t>
            </a:r>
          </a:p>
          <a:p>
            <a:endParaRPr lang="en-US" dirty="0"/>
          </a:p>
          <a:p>
            <a:r>
              <a:rPr lang="en-US" dirty="0"/>
              <a:t>More importantly, you have a lot that you can do at home to lay a great foundation for literacy and reading! Let’s watch a short video. (Transition to next slide)</a:t>
            </a:r>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546ECE7C-5C4F-40CC-8F37-EFEED301B567}" type="slidenum">
              <a:rPr lang="en-US" smtClean="0"/>
              <a:t>23</a:t>
            </a:fld>
            <a:endParaRPr lang="en-US"/>
          </a:p>
        </p:txBody>
      </p:sp>
    </p:spTree>
    <p:extLst>
      <p:ext uri="{BB962C8B-B14F-4D97-AF65-F5344CB8AC3E}">
        <p14:creationId xmlns:p14="http://schemas.microsoft.com/office/powerpoint/2010/main" val="3638415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b="1" dirty="0"/>
              <a:t>Trainer Script</a:t>
            </a:r>
            <a:r>
              <a:rPr lang="en-US" dirty="0"/>
              <a:t>:</a:t>
            </a:r>
          </a:p>
          <a:p>
            <a:r>
              <a:rPr lang="en-US" dirty="0"/>
              <a:t>Click on the slide to play the short clip. </a:t>
            </a:r>
          </a:p>
          <a:p>
            <a:endParaRPr lang="en-US" dirty="0"/>
          </a:p>
          <a:p>
            <a:r>
              <a:rPr lang="en-US" b="1" dirty="0"/>
              <a:t>[Show short video here to offer suggestions on how to help with literacy at home. ]</a:t>
            </a:r>
          </a:p>
          <a:p>
            <a:r>
              <a:rPr lang="en-US" dirty="0"/>
              <a:t>There are so many ways we can help our youngsters develop a love of reading at home. </a:t>
            </a:r>
          </a:p>
          <a:p>
            <a:r>
              <a:rPr lang="en-US" dirty="0"/>
              <a:t>Reading at home, a minimum of 20 minutes per night is the very best gift we can give to students. First, it sets a great example for developing readers.  Children watch our actions, not just what we say!  </a:t>
            </a:r>
          </a:p>
          <a:p>
            <a:endParaRPr lang="en-US" dirty="0"/>
          </a:p>
          <a:p>
            <a:r>
              <a:rPr lang="en-US" dirty="0"/>
              <a:t>It’s important we model the strategies that good readers have in their toolbelt: picking books that they enjoy, stopping to ask questions about the book, sounding out words they don’t know, figuring out meaning through rereading. </a:t>
            </a:r>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24</a:t>
            </a:fld>
            <a:endParaRPr lang="en-US"/>
          </a:p>
        </p:txBody>
      </p:sp>
    </p:spTree>
    <p:extLst>
      <p:ext uri="{BB962C8B-B14F-4D97-AF65-F5344CB8AC3E}">
        <p14:creationId xmlns:p14="http://schemas.microsoft.com/office/powerpoint/2010/main" val="2810127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b="1" dirty="0"/>
              <a:t>Trainer Script:</a:t>
            </a:r>
          </a:p>
          <a:p>
            <a:endParaRPr lang="en-US" b="1" dirty="0"/>
          </a:p>
          <a:p>
            <a:r>
              <a:rPr lang="en-US" dirty="0"/>
              <a:t>Within your resource handouts, the Michigan </a:t>
            </a:r>
            <a:r>
              <a:rPr lang="en-US" dirty="0" err="1"/>
              <a:t>eLibrary</a:t>
            </a:r>
            <a:r>
              <a:rPr lang="en-US" dirty="0"/>
              <a:t> provides a wealth of resources to help with reading at home, for early learners there are:</a:t>
            </a:r>
          </a:p>
          <a:p>
            <a:pPr marL="339711" indent="-339711">
              <a:buFont typeface="Arial" panose="020B0604020202020204" pitchFamily="34" charset="0"/>
              <a:buChar char="•"/>
            </a:pPr>
            <a:r>
              <a:rPr lang="en-US" dirty="0" err="1"/>
              <a:t>Brittanica</a:t>
            </a:r>
            <a:r>
              <a:rPr lang="en-US" dirty="0"/>
              <a:t> Learning Zone-students can play and read letters, numbers and shapes</a:t>
            </a:r>
          </a:p>
          <a:p>
            <a:pPr marL="339711" indent="-339711">
              <a:buFont typeface="Arial" panose="020B0604020202020204" pitchFamily="34" charset="0"/>
              <a:buChar char="•"/>
            </a:pPr>
            <a:r>
              <a:rPr lang="en-US" dirty="0"/>
              <a:t>Early World of Learning-stories your student can read that teach basic concepts.</a:t>
            </a:r>
          </a:p>
          <a:p>
            <a:pPr marL="339711" indent="-339711">
              <a:buFont typeface="Arial" panose="020B0604020202020204" pitchFamily="34" charset="0"/>
              <a:buChar char="•"/>
            </a:pPr>
            <a:r>
              <a:rPr lang="en-US" dirty="0"/>
              <a:t>Homework help- for students in grades 3-5.</a:t>
            </a:r>
          </a:p>
          <a:p>
            <a:pPr marL="339711" indent="-339711">
              <a:buFont typeface="Arial" panose="020B0604020202020204" pitchFamily="34" charset="0"/>
              <a:buChar char="•"/>
            </a:pPr>
            <a:r>
              <a:rPr lang="en-US" dirty="0"/>
              <a:t>EBSCO </a:t>
            </a:r>
            <a:r>
              <a:rPr lang="en-US" dirty="0" err="1"/>
              <a:t>ebooks</a:t>
            </a:r>
            <a:r>
              <a:rPr lang="en-US" dirty="0"/>
              <a:t>-parents have full access to text, to download available titles</a:t>
            </a:r>
          </a:p>
          <a:p>
            <a:endParaRPr lang="en-US" dirty="0"/>
          </a:p>
          <a:p>
            <a:r>
              <a:rPr lang="en-US" dirty="0"/>
              <a:t>Please make sure to view the back of the flyer to access the website. </a:t>
            </a:r>
          </a:p>
          <a:p>
            <a:endParaRPr lang="en-US" dirty="0"/>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25</a:t>
            </a:fld>
            <a:endParaRPr lang="en-US"/>
          </a:p>
        </p:txBody>
      </p:sp>
    </p:spTree>
    <p:extLst>
      <p:ext uri="{BB962C8B-B14F-4D97-AF65-F5344CB8AC3E}">
        <p14:creationId xmlns:p14="http://schemas.microsoft.com/office/powerpoint/2010/main" val="114284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b="1" dirty="0"/>
              <a:t>Trainer Script:</a:t>
            </a:r>
          </a:p>
          <a:p>
            <a:endParaRPr lang="en-US" dirty="0"/>
          </a:p>
          <a:p>
            <a:r>
              <a:rPr lang="en-US" dirty="0"/>
              <a:t>Here is a screenshot of Early World of Learning, they have many activities to help support your child at home. </a:t>
            </a:r>
          </a:p>
        </p:txBody>
      </p:sp>
      <p:sp>
        <p:nvSpPr>
          <p:cNvPr id="4" name="Slide Number Placeholder 3"/>
          <p:cNvSpPr>
            <a:spLocks noGrp="1"/>
          </p:cNvSpPr>
          <p:nvPr>
            <p:ph type="sldNum" sz="quarter" idx="10"/>
          </p:nvPr>
        </p:nvSpPr>
        <p:spPr>
          <a:xfrm>
            <a:off x="3970940" y="8964932"/>
            <a:ext cx="3037840" cy="331468"/>
          </a:xfrm>
          <a:prstGeom prst="rect">
            <a:avLst/>
          </a:prstGeom>
        </p:spPr>
        <p:txBody>
          <a:bodyPr/>
          <a:lstStyle/>
          <a:p>
            <a:fld id="{FD588A45-549D-4520-B7F0-C474AD29F158}" type="slidenum">
              <a:rPr lang="en-US" smtClean="0"/>
              <a:t>26</a:t>
            </a:fld>
            <a:endParaRPr lang="en-US" dirty="0"/>
          </a:p>
        </p:txBody>
      </p:sp>
    </p:spTree>
    <p:extLst>
      <p:ext uri="{BB962C8B-B14F-4D97-AF65-F5344CB8AC3E}">
        <p14:creationId xmlns:p14="http://schemas.microsoft.com/office/powerpoint/2010/main" val="2631764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b="1" dirty="0"/>
              <a:t>Trainer Script:</a:t>
            </a:r>
          </a:p>
          <a:p>
            <a:endParaRPr lang="en-US" dirty="0"/>
          </a:p>
          <a:p>
            <a:r>
              <a:rPr lang="en-US" dirty="0"/>
              <a:t>How many of us have needed a place to go to help our early learners with finding factual text to read?  </a:t>
            </a:r>
          </a:p>
          <a:p>
            <a:r>
              <a:rPr lang="en-US" dirty="0" err="1"/>
              <a:t>Brittanica</a:t>
            </a:r>
            <a:r>
              <a:rPr lang="en-US" dirty="0"/>
              <a:t> Elementary school has homework help for grades 3-5. </a:t>
            </a:r>
          </a:p>
        </p:txBody>
      </p:sp>
      <p:sp>
        <p:nvSpPr>
          <p:cNvPr id="4" name="Slide Number Placeholder 3"/>
          <p:cNvSpPr>
            <a:spLocks noGrp="1"/>
          </p:cNvSpPr>
          <p:nvPr>
            <p:ph type="sldNum" sz="quarter" idx="10"/>
          </p:nvPr>
        </p:nvSpPr>
        <p:spPr>
          <a:xfrm>
            <a:off x="3970940" y="8964932"/>
            <a:ext cx="3037840" cy="331468"/>
          </a:xfrm>
          <a:prstGeom prst="rect">
            <a:avLst/>
          </a:prstGeom>
        </p:spPr>
        <p:txBody>
          <a:bodyPr/>
          <a:lstStyle/>
          <a:p>
            <a:fld id="{FD588A45-549D-4520-B7F0-C474AD29F158}" type="slidenum">
              <a:rPr lang="en-US" smtClean="0"/>
              <a:t>27</a:t>
            </a:fld>
            <a:endParaRPr lang="en-US" dirty="0"/>
          </a:p>
        </p:txBody>
      </p:sp>
    </p:spTree>
    <p:extLst>
      <p:ext uri="{BB962C8B-B14F-4D97-AF65-F5344CB8AC3E}">
        <p14:creationId xmlns:p14="http://schemas.microsoft.com/office/powerpoint/2010/main" val="3606922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b="1" dirty="0"/>
              <a:t>Trainer Script:</a:t>
            </a:r>
          </a:p>
          <a:p>
            <a:endParaRPr lang="en-US" dirty="0"/>
          </a:p>
          <a:p>
            <a:r>
              <a:rPr lang="en-US" dirty="0" err="1"/>
              <a:t>MeL</a:t>
            </a:r>
            <a:r>
              <a:rPr lang="en-US" dirty="0"/>
              <a:t> also offers some of the story activities your child can read online.</a:t>
            </a:r>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28</a:t>
            </a:fld>
            <a:endParaRPr lang="en-US"/>
          </a:p>
        </p:txBody>
      </p:sp>
    </p:spTree>
    <p:extLst>
      <p:ext uri="{BB962C8B-B14F-4D97-AF65-F5344CB8AC3E}">
        <p14:creationId xmlns:p14="http://schemas.microsoft.com/office/powerpoint/2010/main" val="586841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358900"/>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b="1" dirty="0"/>
              <a:t>Trainer Note: </a:t>
            </a:r>
          </a:p>
          <a:p>
            <a:r>
              <a:rPr lang="en-US" b="1" dirty="0"/>
              <a:t>Take some time to answer questions you were unable to get to, or open up this time for questions from parents, stakeholders, etc. </a:t>
            </a:r>
          </a:p>
          <a:p>
            <a:endParaRPr lang="en-US" b="1" dirty="0"/>
          </a:p>
          <a:p>
            <a:r>
              <a:rPr lang="en-US" b="1" dirty="0"/>
              <a:t>If there is a question you are unsure about, please refer them back the MDE to answer these questions. The Literacy department email is listed for these questions. </a:t>
            </a:r>
          </a:p>
          <a:p>
            <a:endParaRPr lang="en-US" b="1" dirty="0"/>
          </a:p>
          <a:p>
            <a:r>
              <a:rPr lang="en-US" b="1" dirty="0"/>
              <a:t>Trainer Script:</a:t>
            </a:r>
          </a:p>
          <a:p>
            <a:r>
              <a:rPr lang="en-US" dirty="0"/>
              <a:t>Thank you for attending this presentation today.</a:t>
            </a:r>
          </a:p>
          <a:p>
            <a:endParaRPr lang="en-US" dirty="0"/>
          </a:p>
          <a:p>
            <a:r>
              <a:rPr lang="en-US" dirty="0"/>
              <a:t>If you have questions please be sure to write this down along with your contact information on the index card provided.  We will forward these to the Michigan Department of Education.</a:t>
            </a:r>
          </a:p>
          <a:p>
            <a:endParaRPr lang="en-US" dirty="0"/>
          </a:p>
          <a:p>
            <a:r>
              <a:rPr lang="en-US" dirty="0"/>
              <a:t>Also be sure to take the helpful resources provided tonight:</a:t>
            </a:r>
          </a:p>
          <a:p>
            <a:pPr marL="339711" indent="-339711">
              <a:buFont typeface="Arial" panose="020B0604020202020204" pitchFamily="34" charset="0"/>
              <a:buChar char="•"/>
            </a:pPr>
            <a:r>
              <a:rPr lang="en-US" dirty="0"/>
              <a:t>Bookmarks </a:t>
            </a:r>
          </a:p>
          <a:p>
            <a:pPr marL="339711" indent="-339711">
              <a:buFont typeface="Arial" panose="020B0604020202020204" pitchFamily="34" charset="0"/>
              <a:buChar char="•"/>
            </a:pPr>
            <a:r>
              <a:rPr lang="en-US" dirty="0" err="1"/>
              <a:t>MeL</a:t>
            </a:r>
            <a:r>
              <a:rPr lang="en-US" dirty="0"/>
              <a:t> </a:t>
            </a:r>
            <a:r>
              <a:rPr lang="en-US" dirty="0" err="1"/>
              <a:t>eResources</a:t>
            </a:r>
            <a:r>
              <a:rPr lang="en-US" dirty="0"/>
              <a:t> Supporting Early Literacy </a:t>
            </a:r>
          </a:p>
          <a:p>
            <a:pPr marL="339711" indent="-339711">
              <a:buFont typeface="Arial" panose="020B0604020202020204" pitchFamily="34" charset="0"/>
              <a:buChar char="•"/>
            </a:pPr>
            <a:r>
              <a:rPr lang="en-US" dirty="0"/>
              <a:t>Essentials for Families (Easily Posted on Family Refrigerator)</a:t>
            </a:r>
          </a:p>
          <a:p>
            <a:pPr marL="339711" indent="-339711">
              <a:buFont typeface="Arial" panose="020B0604020202020204" pitchFamily="34" charset="0"/>
              <a:buChar char="•"/>
            </a:pPr>
            <a:r>
              <a:rPr lang="en-US" dirty="0"/>
              <a:t>Facts for Families</a:t>
            </a:r>
            <a:endParaRPr lang="en-US" b="0" u="none" dirty="0">
              <a:solidFill>
                <a:schemeClr val="tx1"/>
              </a:solidFill>
            </a:endParaRPr>
          </a:p>
          <a:p>
            <a:endParaRPr lang="en-US" dirty="0"/>
          </a:p>
          <a:p>
            <a:r>
              <a:rPr lang="en-US" dirty="0"/>
              <a:t>And most importantly, stay in touch with your local school and district.</a:t>
            </a:r>
          </a:p>
          <a:p>
            <a:endParaRPr lang="en-US" dirty="0"/>
          </a:p>
          <a:p>
            <a:endParaRPr lang="en-US" dirty="0"/>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29</a:t>
            </a:fld>
            <a:endParaRPr lang="en-US"/>
          </a:p>
        </p:txBody>
      </p:sp>
    </p:spTree>
    <p:extLst>
      <p:ext uri="{BB962C8B-B14F-4D97-AF65-F5344CB8AC3E}">
        <p14:creationId xmlns:p14="http://schemas.microsoft.com/office/powerpoint/2010/main" val="102855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658813"/>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sz="1100" b="1" dirty="0"/>
              <a:t>Trainer Script</a:t>
            </a:r>
            <a:r>
              <a:rPr lang="en-US" sz="1100" dirty="0"/>
              <a:t>: </a:t>
            </a:r>
          </a:p>
          <a:p>
            <a:r>
              <a:rPr lang="en-US" sz="1100" dirty="0"/>
              <a:t>We are interested in knowing who is with us today/tonight.  </a:t>
            </a:r>
          </a:p>
          <a:p>
            <a:endParaRPr lang="en-US" sz="1100" dirty="0"/>
          </a:p>
          <a:p>
            <a:r>
              <a:rPr lang="en-US" sz="1100" dirty="0"/>
              <a:t>Please raise your hand if:</a:t>
            </a:r>
          </a:p>
          <a:p>
            <a:pPr marL="339711" indent="-339711">
              <a:buFont typeface="Arial" panose="020B0604020202020204" pitchFamily="34" charset="0"/>
              <a:buChar char="•"/>
            </a:pPr>
            <a:r>
              <a:rPr lang="en-US" sz="1100" dirty="0"/>
              <a:t>You are a parent </a:t>
            </a:r>
          </a:p>
          <a:p>
            <a:pPr marL="339711" indent="-339711">
              <a:buFont typeface="Arial" panose="020B0604020202020204" pitchFamily="34" charset="0"/>
              <a:buChar char="•"/>
            </a:pPr>
            <a:r>
              <a:rPr lang="en-US" sz="1100" dirty="0"/>
              <a:t>You are a family member or friend supporting a young student</a:t>
            </a:r>
          </a:p>
          <a:p>
            <a:pPr marL="339711" indent="-339711" defTabSz="1811792">
              <a:buFont typeface="Arial" panose="020B0604020202020204" pitchFamily="34" charset="0"/>
              <a:buChar char="•"/>
              <a:defRPr/>
            </a:pPr>
            <a:r>
              <a:rPr lang="en-US" sz="1100" dirty="0"/>
              <a:t>Your child is younger than Kindergarten</a:t>
            </a:r>
          </a:p>
          <a:p>
            <a:pPr marL="339711" indent="-339711">
              <a:buFont typeface="Arial" panose="020B0604020202020204" pitchFamily="34" charset="0"/>
              <a:buChar char="•"/>
            </a:pPr>
            <a:r>
              <a:rPr lang="en-US" sz="1100" dirty="0"/>
              <a:t>Your child is a Kindergarten student</a:t>
            </a:r>
          </a:p>
          <a:p>
            <a:pPr marL="339711" indent="-339711" defTabSz="1811792">
              <a:buFont typeface="Arial" panose="020B0604020202020204" pitchFamily="34" charset="0"/>
              <a:buChar char="•"/>
              <a:defRPr/>
            </a:pPr>
            <a:r>
              <a:rPr lang="en-US" sz="1100" dirty="0"/>
              <a:t>Your child is a 1</a:t>
            </a:r>
            <a:r>
              <a:rPr lang="en-US" sz="1100" baseline="30000" dirty="0"/>
              <a:t>st</a:t>
            </a:r>
            <a:r>
              <a:rPr lang="en-US" sz="1100" dirty="0"/>
              <a:t> Grade student</a:t>
            </a:r>
          </a:p>
          <a:p>
            <a:pPr marL="339711" indent="-339711" defTabSz="1811792">
              <a:buFont typeface="Arial" panose="020B0604020202020204" pitchFamily="34" charset="0"/>
              <a:buChar char="•"/>
              <a:defRPr/>
            </a:pPr>
            <a:r>
              <a:rPr lang="en-US" sz="1100" dirty="0"/>
              <a:t>Your child is a 2</a:t>
            </a:r>
            <a:r>
              <a:rPr lang="en-US" sz="1100" baseline="30000" dirty="0"/>
              <a:t>nd</a:t>
            </a:r>
            <a:r>
              <a:rPr lang="en-US" sz="1100" dirty="0"/>
              <a:t> Grade student</a:t>
            </a:r>
          </a:p>
          <a:p>
            <a:pPr marL="339711" indent="-339711" defTabSz="1811792">
              <a:buFont typeface="Arial" panose="020B0604020202020204" pitchFamily="34" charset="0"/>
              <a:buChar char="•"/>
              <a:defRPr/>
            </a:pPr>
            <a:r>
              <a:rPr lang="en-US" sz="1100" dirty="0"/>
              <a:t>Your child is a 3</a:t>
            </a:r>
            <a:r>
              <a:rPr lang="en-US" sz="1100" baseline="30000" dirty="0"/>
              <a:t>rd</a:t>
            </a:r>
            <a:r>
              <a:rPr lang="en-US" sz="1100" dirty="0"/>
              <a:t> Grade student</a:t>
            </a:r>
          </a:p>
          <a:p>
            <a:pPr defTabSz="1811792">
              <a:defRPr/>
            </a:pPr>
            <a:endParaRPr lang="en-US" sz="1100" dirty="0"/>
          </a:p>
          <a:p>
            <a:r>
              <a:rPr lang="en-US" sz="1100" dirty="0"/>
              <a:t>Now let’s take a moment to Introduce ourselves to the person next to us.  Please also share with this person what you hope to learn from this position and why you are here. </a:t>
            </a:r>
          </a:p>
          <a:p>
            <a:endParaRPr lang="en-US" sz="1100" b="1" dirty="0">
              <a:cs typeface="Calibri"/>
            </a:endParaRPr>
          </a:p>
          <a:p>
            <a:endParaRPr lang="en-US" sz="1100" dirty="0"/>
          </a:p>
          <a:p>
            <a:endParaRPr lang="en-US" dirty="0"/>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3</a:t>
            </a:fld>
            <a:endParaRPr lang="en-US"/>
          </a:p>
        </p:txBody>
      </p:sp>
    </p:spTree>
    <p:extLst>
      <p:ext uri="{BB962C8B-B14F-4D97-AF65-F5344CB8AC3E}">
        <p14:creationId xmlns:p14="http://schemas.microsoft.com/office/powerpoint/2010/main" val="2348236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sz="1100" b="1" dirty="0"/>
              <a:t>Trainer Script</a:t>
            </a:r>
            <a:r>
              <a:rPr lang="en-US" sz="1100" dirty="0"/>
              <a:t>: </a:t>
            </a:r>
          </a:p>
          <a:p>
            <a:r>
              <a:rPr lang="en-US" sz="1100" dirty="0"/>
              <a:t>We begin today’s presentation with a video that explains the importance of literacy in the State of Michigan.</a:t>
            </a:r>
          </a:p>
          <a:p>
            <a:r>
              <a:rPr lang="en-US" sz="1100" dirty="0"/>
              <a:t>This video provides a brief overview of some of the components in the Read by Grade Three law. </a:t>
            </a:r>
          </a:p>
          <a:p>
            <a:endParaRPr lang="en-US" sz="1100" dirty="0">
              <a:cs typeface="Calibri"/>
            </a:endParaRPr>
          </a:p>
          <a:p>
            <a:endParaRPr lang="en-US" dirty="0"/>
          </a:p>
          <a:p>
            <a:pPr defTabSz="1846217">
              <a:defRPr/>
            </a:pPr>
            <a:endParaRPr lang="en-US" dirty="0">
              <a:cs typeface="Calibri"/>
            </a:endParaRPr>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4</a:t>
            </a:fld>
            <a:endParaRPr lang="en-US"/>
          </a:p>
        </p:txBody>
      </p:sp>
    </p:spTree>
    <p:extLst>
      <p:ext uri="{BB962C8B-B14F-4D97-AF65-F5344CB8AC3E}">
        <p14:creationId xmlns:p14="http://schemas.microsoft.com/office/powerpoint/2010/main" val="1175446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908050"/>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b="1" dirty="0"/>
              <a:t>Trainer Script</a:t>
            </a:r>
            <a:r>
              <a:rPr lang="en-US" dirty="0"/>
              <a:t>: </a:t>
            </a:r>
          </a:p>
          <a:p>
            <a:pPr defTabSz="1811792">
              <a:defRPr/>
            </a:pPr>
            <a:r>
              <a:rPr lang="en-US" dirty="0">
                <a:ea typeface="Verdana"/>
              </a:rPr>
              <a:t>It’s important we take a moment to reflect on what we just viewed.</a:t>
            </a:r>
          </a:p>
          <a:p>
            <a:pPr defTabSz="1811792">
              <a:defRPr/>
            </a:pPr>
            <a:endParaRPr lang="en-US" dirty="0">
              <a:ea typeface="Verdana"/>
            </a:endParaRPr>
          </a:p>
          <a:p>
            <a:pPr defTabSz="1811792">
              <a:defRPr/>
            </a:pPr>
            <a:r>
              <a:rPr lang="en-US" dirty="0">
                <a:ea typeface="Verdana"/>
              </a:rPr>
              <a:t>Share with the person next to you two things that stood out to you or two things about which you have questions.</a:t>
            </a:r>
          </a:p>
          <a:p>
            <a:pPr defTabSz="1811792">
              <a:defRPr/>
            </a:pPr>
            <a:endParaRPr lang="en-US" dirty="0">
              <a:ea typeface="Verdana"/>
            </a:endParaRPr>
          </a:p>
          <a:p>
            <a:pPr defTabSz="1811792">
              <a:defRPr/>
            </a:pPr>
            <a:r>
              <a:rPr lang="en-US" dirty="0">
                <a:ea typeface="Verdana"/>
              </a:rPr>
              <a:t>(Provide one minute for this Turn and Talk – then bring participants attention back to the speaker.)</a:t>
            </a:r>
          </a:p>
          <a:p>
            <a:pPr defTabSz="1811792">
              <a:defRPr/>
            </a:pPr>
            <a:endParaRPr lang="en-US" dirty="0">
              <a:ea typeface="Verdana"/>
            </a:endParaRPr>
          </a:p>
          <a:p>
            <a:pPr defTabSz="1811792">
              <a:defRPr/>
            </a:pPr>
            <a:r>
              <a:rPr lang="en-US" dirty="0">
                <a:ea typeface="Verdana"/>
              </a:rPr>
              <a:t>It is our hope that today’s presentation will answer any lingering questions, but if not, please write your question down and your contact information on one of the index cards provided and leave it with us before you go.</a:t>
            </a:r>
          </a:p>
          <a:p>
            <a:endParaRPr lang="en-US" dirty="0"/>
          </a:p>
          <a:p>
            <a:endParaRPr lang="en-US" b="1" dirty="0">
              <a:cs typeface="Calibri"/>
            </a:endParaRPr>
          </a:p>
          <a:p>
            <a:endParaRPr lang="en-US" dirty="0"/>
          </a:p>
          <a:p>
            <a:endParaRPr lang="en-US" dirty="0"/>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5</a:t>
            </a:fld>
            <a:endParaRPr lang="en-US"/>
          </a:p>
        </p:txBody>
      </p:sp>
    </p:spTree>
    <p:extLst>
      <p:ext uri="{BB962C8B-B14F-4D97-AF65-F5344CB8AC3E}">
        <p14:creationId xmlns:p14="http://schemas.microsoft.com/office/powerpoint/2010/main" val="3458234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9477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sz="1100" b="1" dirty="0"/>
              <a:t>Trainer Script: </a:t>
            </a:r>
          </a:p>
          <a:p>
            <a:r>
              <a:rPr lang="en-US" sz="1100" b="0" dirty="0"/>
              <a:t>During this next section of the presentation we are going to take a deeper look at five main components of the Read by Grade Three law.</a:t>
            </a:r>
            <a:endParaRPr lang="en-US" sz="1100" b="0" dirty="0">
              <a:cs typeface="Calibri"/>
            </a:endParaRPr>
          </a:p>
          <a:p>
            <a:endParaRPr lang="en-US" sz="1100" b="0" dirty="0"/>
          </a:p>
          <a:p>
            <a:endParaRPr lang="en-US" b="0" dirty="0">
              <a:cs typeface="Calibri"/>
            </a:endParaRPr>
          </a:p>
          <a:p>
            <a:endParaRPr lang="en-US" dirty="0"/>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6</a:t>
            </a:fld>
            <a:endParaRPr lang="en-US"/>
          </a:p>
        </p:txBody>
      </p:sp>
    </p:spTree>
    <p:extLst>
      <p:ext uri="{BB962C8B-B14F-4D97-AF65-F5344CB8AC3E}">
        <p14:creationId xmlns:p14="http://schemas.microsoft.com/office/powerpoint/2010/main" val="1765885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sz="1100" b="1" dirty="0"/>
              <a:t>Trainer Script:</a:t>
            </a:r>
          </a:p>
          <a:p>
            <a:r>
              <a:rPr lang="en-US" sz="1100" dirty="0"/>
              <a:t>There are five major components of the law and they all work together to support student achievement.</a:t>
            </a:r>
          </a:p>
          <a:p>
            <a:endParaRPr lang="en-US" sz="1100" b="1" dirty="0"/>
          </a:p>
          <a:p>
            <a:r>
              <a:rPr lang="en-US" sz="1100" b="1" dirty="0"/>
              <a:t>Trainer Note:</a:t>
            </a:r>
          </a:p>
          <a:p>
            <a:pPr marL="1245607" lvl="1" indent="-339711">
              <a:buFont typeface="Arial" panose="020B0604020202020204" pitchFamily="34" charset="0"/>
              <a:buChar char="•"/>
            </a:pPr>
            <a:r>
              <a:rPr lang="en-US" sz="1100" b="1" dirty="0"/>
              <a:t>If this is a </a:t>
            </a:r>
            <a:r>
              <a:rPr lang="en-US" sz="1100" b="1" u="sng" dirty="0">
                <a:solidFill>
                  <a:srgbClr val="FF0000"/>
                </a:solidFill>
              </a:rPr>
              <a:t>district led presentation </a:t>
            </a:r>
            <a:r>
              <a:rPr lang="en-US" sz="1100" b="1" dirty="0"/>
              <a:t>you are encouraged to share how the district delivers/supports/approaches each of these components.</a:t>
            </a:r>
          </a:p>
          <a:p>
            <a:pPr marL="1245607" lvl="1" indent="-339711" defTabSz="1811792">
              <a:buFont typeface="Arial" panose="020B0604020202020204" pitchFamily="34" charset="0"/>
              <a:buChar char="•"/>
              <a:defRPr/>
            </a:pPr>
            <a:r>
              <a:rPr lang="en-US" sz="1100" b="1" dirty="0"/>
              <a:t>If this is </a:t>
            </a:r>
            <a:r>
              <a:rPr lang="en-US" sz="1100" b="1" u="sng" dirty="0"/>
              <a:t>a community partner led presentation </a:t>
            </a:r>
            <a:r>
              <a:rPr lang="en-US" sz="1100" b="1" dirty="0"/>
              <a:t>you are encouraged to have participants contact their district to learn how the district delivers/supports/approaches each of these components.</a:t>
            </a:r>
            <a:endParaRPr lang="en-US" sz="1100" dirty="0">
              <a:cs typeface="Calibri"/>
            </a:endParaRPr>
          </a:p>
          <a:p>
            <a:pPr marL="1245607" lvl="1" indent="-339711">
              <a:buFont typeface="Arial" panose="020B0604020202020204" pitchFamily="34" charset="0"/>
              <a:buChar char="•"/>
            </a:pPr>
            <a:endParaRPr lang="en-US" sz="1100" dirty="0">
              <a:solidFill>
                <a:srgbClr val="FF0000"/>
              </a:solidFill>
              <a:cs typeface="Calibri"/>
            </a:endParaRPr>
          </a:p>
          <a:p>
            <a:endParaRPr lang="en-US" sz="1100" dirty="0"/>
          </a:p>
          <a:p>
            <a:pPr marL="452948" indent="-452948" defTabSz="1846217">
              <a:buFont typeface="+mj-lt"/>
              <a:buAutoNum type="arabicPeriod"/>
              <a:defRPr/>
            </a:pPr>
            <a:r>
              <a:rPr lang="en-US" sz="1100" b="1" dirty="0"/>
              <a:t>Core Reading Instruction: </a:t>
            </a:r>
            <a:r>
              <a:rPr lang="en-US" sz="1100" b="0" dirty="0"/>
              <a:t>At the center of the graphic is Core Reading Instruction. The law requires that students have access to core reading instruction. This is research aligned instruction and ELA standard aligned instruction.  </a:t>
            </a:r>
            <a:endParaRPr lang="en-US" sz="1100" b="1" dirty="0"/>
          </a:p>
          <a:p>
            <a:pPr marL="452948" indent="-452948" defTabSz="1846217">
              <a:buFont typeface="+mj-lt"/>
              <a:buAutoNum type="arabicPeriod"/>
              <a:defRPr/>
            </a:pPr>
            <a:endParaRPr lang="en-US" sz="1100" b="0" dirty="0"/>
          </a:p>
          <a:p>
            <a:pPr marL="452948" indent="-452948">
              <a:buFont typeface="+mj-lt"/>
              <a:buAutoNum type="arabicPeriod"/>
            </a:pPr>
            <a:r>
              <a:rPr lang="en-US" sz="1100" b="1" dirty="0"/>
              <a:t>Assessment: </a:t>
            </a:r>
            <a:r>
              <a:rPr lang="en-US" sz="1100" dirty="0"/>
              <a:t>Each district is required to have an assessment system with at least one initial and one extensive assessment from MDE’s approved assessment list. Districts are also encouraged to incorporate additional assessments to help identify student strengths and areas for improvement. The first of the assessments in the assessment system must be administered to every student in Kindergarten through Grade 3 including young 5’s within the first 30 days of school. The system must be administered at least 3 times a year and be able to be used to monitor student progress. The ELA M-STEP is a part of the assessment system. </a:t>
            </a:r>
          </a:p>
          <a:p>
            <a:pPr marL="452948" indent="-452948">
              <a:buFont typeface="+mj-lt"/>
              <a:buAutoNum type="arabicPeriod"/>
            </a:pPr>
            <a:endParaRPr lang="en-US" sz="1100" dirty="0"/>
          </a:p>
          <a:p>
            <a:pPr marL="452948" indent="-452948">
              <a:buFont typeface="+mj-lt"/>
              <a:buAutoNum type="arabicPeriod"/>
            </a:pPr>
            <a:r>
              <a:rPr lang="en-US" sz="1100" b="1" dirty="0"/>
              <a:t>Individual Reading Improvement Plans: </a:t>
            </a:r>
            <a:r>
              <a:rPr lang="en-US" sz="1100" dirty="0"/>
              <a:t>Any student who takes the assessment system and exhibits a reading deficiency must have an Individual Reading Improvement Plan or IRIP. An IRIP is a plan that documents interventions that a student should receive that will provide extra support in the area identified as a need from the assessment. The IRIP should be created in partnership with the parent, teachers, principal and other pertinent school personnel. An IRIP is not the same as an Individualized Education Program (IEP).</a:t>
            </a:r>
          </a:p>
          <a:p>
            <a:pPr marL="452948" indent="-452948">
              <a:buFont typeface="+mj-lt"/>
              <a:buAutoNum type="arabicPeriod"/>
            </a:pPr>
            <a:endParaRPr lang="en-US" sz="1100" dirty="0"/>
          </a:p>
          <a:p>
            <a:pPr marL="452948" indent="-452948">
              <a:buFont typeface="+mj-lt"/>
              <a:buAutoNum type="arabicPeriod"/>
            </a:pPr>
            <a:r>
              <a:rPr lang="en-US" sz="1100" b="1" dirty="0"/>
              <a:t>Professional Learning: </a:t>
            </a:r>
            <a:r>
              <a:rPr lang="en-US" sz="1100" dirty="0"/>
              <a:t>Districts are expected to utilize literacy coaches through the Intermediate School Districts to help support and develop their craft to teach literacy in the classrooms. Coaches should work with teachers to implement research and ELA standards aligned instruction and follow Michigan’s Coaching Model for Literacy. Principals are expected to determine what training teachers need based on the needs of the students.</a:t>
            </a:r>
          </a:p>
          <a:p>
            <a:pPr marL="452948" indent="-452948">
              <a:buFont typeface="+mj-lt"/>
              <a:buAutoNum type="arabicPeriod"/>
            </a:pPr>
            <a:endParaRPr lang="en-US" sz="1100" b="1" dirty="0"/>
          </a:p>
          <a:p>
            <a:pPr marL="452948" indent="-452948">
              <a:buFont typeface="+mj-lt"/>
              <a:buAutoNum type="arabicPeriod"/>
            </a:pPr>
            <a:r>
              <a:rPr lang="en-US" sz="1100" b="1" dirty="0"/>
              <a:t>Retention:</a:t>
            </a:r>
            <a:r>
              <a:rPr lang="en-US" sz="1100" b="0" dirty="0"/>
              <a:t> At the end of the 2019-2020 school year, </a:t>
            </a:r>
            <a:r>
              <a:rPr lang="en-US" sz="1200" b="0" i="0" kern="1200" dirty="0">
                <a:solidFill>
                  <a:schemeClr val="tx1"/>
                </a:solidFill>
                <a:effectLst/>
                <a:latin typeface="+mn-lt"/>
                <a:ea typeface="+mn-ea"/>
                <a:cs typeface="+mn-cs"/>
              </a:rPr>
              <a:t>A unique Read by Grade Three score on the ELA M-STEP will be used to flag for retention. For detailed information please see memo. </a:t>
            </a:r>
            <a:r>
              <a:rPr lang="en-US" sz="11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https://www.michigan.gov/documents/mde/RBG3_Retention_Guidelines_655260_7.pdf </a:t>
            </a:r>
            <a:r>
              <a:rPr lang="en-US" sz="1100" b="0" i="0" kern="1200" dirty="0">
                <a:solidFill>
                  <a:schemeClr val="tx1"/>
                </a:solidFill>
                <a:effectLst/>
                <a:latin typeface="+mn-lt"/>
                <a:ea typeface="+mn-ea"/>
                <a:cs typeface="+mn-cs"/>
              </a:rPr>
              <a:t> </a:t>
            </a:r>
            <a:r>
              <a:rPr lang="en-US" sz="1100" b="0" dirty="0"/>
              <a:t>Parents will need to follow district procedures for promotion and retention. Parents can submit a good cause exemption with the district to propose that a student not be retained. We will share more about what this process looks like. </a:t>
            </a:r>
            <a:endParaRPr lang="en-US" sz="1100" b="1" dirty="0"/>
          </a:p>
          <a:p>
            <a:endParaRPr lang="en-US" sz="1100" b="0" dirty="0"/>
          </a:p>
          <a:p>
            <a:endParaRPr lang="en-US" dirty="0"/>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7</a:t>
            </a:fld>
            <a:endParaRPr lang="en-US"/>
          </a:p>
        </p:txBody>
      </p:sp>
    </p:spTree>
    <p:extLst>
      <p:ext uri="{BB962C8B-B14F-4D97-AF65-F5344CB8AC3E}">
        <p14:creationId xmlns:p14="http://schemas.microsoft.com/office/powerpoint/2010/main" val="1561676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b="1" dirty="0"/>
              <a:t>Trainer Script: </a:t>
            </a:r>
          </a:p>
          <a:p>
            <a:r>
              <a:rPr lang="en-US" dirty="0"/>
              <a:t>The </a:t>
            </a:r>
            <a:r>
              <a:rPr lang="en-US" b="1" dirty="0"/>
              <a:t>Individual Reading Improvement Plan or IRIP </a:t>
            </a:r>
            <a:r>
              <a:rPr lang="en-US" dirty="0"/>
              <a:t>is a plan that is created for any student exhibiting a reading deficiency. The reading deficiency is determined through the district assessment system.</a:t>
            </a:r>
          </a:p>
          <a:p>
            <a:endParaRPr lang="en-US" dirty="0"/>
          </a:p>
          <a:p>
            <a:r>
              <a:rPr lang="en-US" dirty="0"/>
              <a:t>The</a:t>
            </a:r>
            <a:r>
              <a:rPr lang="en-US" b="1" dirty="0"/>
              <a:t> IRIP </a:t>
            </a:r>
            <a:r>
              <a:rPr lang="en-US" dirty="0"/>
              <a:t>is intended to outline interventions needed to remedy the deficiencies. The interventions will support the specific aspects of literacy development in which the student needs support. Outside of the 30 day window, an IRIP can be created at any time for a student exhibiting a reading deficiency. </a:t>
            </a:r>
          </a:p>
          <a:p>
            <a:endParaRPr lang="en-US" b="1" dirty="0">
              <a:cs typeface="Calibri"/>
            </a:endParaRPr>
          </a:p>
          <a:p>
            <a:r>
              <a:rPr lang="en-US" b="0" dirty="0">
                <a:cs typeface="Calibri"/>
              </a:rPr>
              <a:t>If your student happens to transfer to another school, and they had a previous IRIP, you will want to make sure that IRIP gets to the next school. Stay in contact with your students’ district</a:t>
            </a:r>
            <a:r>
              <a:rPr lang="en-US" b="1" dirty="0">
                <a:cs typeface="Calibri"/>
              </a:rPr>
              <a:t>. </a:t>
            </a:r>
          </a:p>
          <a:p>
            <a:endParaRPr lang="en-US" dirty="0"/>
          </a:p>
          <a:p>
            <a:r>
              <a:rPr lang="en-US" b="1" dirty="0"/>
              <a:t>Trainer Note: </a:t>
            </a:r>
          </a:p>
          <a:p>
            <a:r>
              <a:rPr lang="en-US" b="1" dirty="0"/>
              <a:t>See Read by Three Guide (pages 8-9) for additional background on IRIPs as necessary.</a:t>
            </a:r>
          </a:p>
          <a:p>
            <a:endParaRPr lang="en-US" b="1" dirty="0">
              <a:cs typeface="Calibri"/>
            </a:endParaRPr>
          </a:p>
          <a:p>
            <a:r>
              <a:rPr lang="en-US" b="1" dirty="0"/>
              <a:t>If this is a </a:t>
            </a:r>
            <a:r>
              <a:rPr lang="en-US" b="1" u="sng" dirty="0">
                <a:solidFill>
                  <a:srgbClr val="FF0000"/>
                </a:solidFill>
              </a:rPr>
              <a:t>district led presentation</a:t>
            </a:r>
            <a:r>
              <a:rPr lang="en-US" b="1" dirty="0">
                <a:cs typeface="Calibri"/>
              </a:rPr>
              <a:t>, you are encouraged to share the district IRIP process and how you wish to engage parents in the process.</a:t>
            </a:r>
          </a:p>
          <a:p>
            <a:pPr defTabSz="1811792">
              <a:defRPr/>
            </a:pPr>
            <a:endParaRPr lang="en-US" b="1" dirty="0"/>
          </a:p>
          <a:p>
            <a:pPr defTabSz="1811792">
              <a:defRPr/>
            </a:pPr>
            <a:r>
              <a:rPr lang="en-US" b="1" dirty="0"/>
              <a:t>If this is </a:t>
            </a:r>
            <a:r>
              <a:rPr lang="en-US" b="1" u="sng" dirty="0"/>
              <a:t>a community partner led presentation, </a:t>
            </a:r>
            <a:r>
              <a:rPr lang="en-US" b="1" dirty="0">
                <a:cs typeface="Calibri"/>
              </a:rPr>
              <a:t>you are encouraged to direct participants to contact their district to learn the district IRIP process and how the district wishes to engage parents in the process.</a:t>
            </a:r>
          </a:p>
          <a:p>
            <a:endParaRPr lang="en-US" b="1" dirty="0">
              <a:cs typeface="Calibri"/>
            </a:endParaRPr>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8</a:t>
            </a:fld>
            <a:endParaRPr lang="en-US"/>
          </a:p>
        </p:txBody>
      </p:sp>
    </p:spTree>
    <p:extLst>
      <p:ext uri="{BB962C8B-B14F-4D97-AF65-F5344CB8AC3E}">
        <p14:creationId xmlns:p14="http://schemas.microsoft.com/office/powerpoint/2010/main" val="1385397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1087438"/>
            <a:ext cx="5943600" cy="3343275"/>
          </a:xfrm>
          <a:prstGeom prst="rect">
            <a:avLst/>
          </a:prstGeom>
        </p:spPr>
      </p:sp>
      <p:sp>
        <p:nvSpPr>
          <p:cNvPr id="3" name="Notes Placeholder 2"/>
          <p:cNvSpPr>
            <a:spLocks noGrp="1"/>
          </p:cNvSpPr>
          <p:nvPr>
            <p:ph type="body" idx="1"/>
          </p:nvPr>
        </p:nvSpPr>
        <p:spPr>
          <a:xfrm>
            <a:off x="701040" y="4865689"/>
            <a:ext cx="5608320" cy="3935094"/>
          </a:xfrm>
          <a:prstGeom prst="rect">
            <a:avLst/>
          </a:prstGeom>
        </p:spPr>
        <p:txBody>
          <a:bodyPr/>
          <a:lstStyle/>
          <a:p>
            <a:r>
              <a:rPr lang="en-US" b="1" dirty="0"/>
              <a:t>Trainer Script:</a:t>
            </a:r>
          </a:p>
          <a:p>
            <a:r>
              <a:rPr lang="en-US" dirty="0"/>
              <a:t>Read the slide aloud.  </a:t>
            </a:r>
          </a:p>
          <a:p>
            <a:endParaRPr lang="en-US" dirty="0"/>
          </a:p>
          <a:p>
            <a:r>
              <a:rPr lang="en-US" dirty="0"/>
              <a:t>Provide two-three minutes for participants to share with one another.  Bring participant attention back to the speaker.</a:t>
            </a:r>
          </a:p>
          <a:p>
            <a:endParaRPr lang="en-US" dirty="0"/>
          </a:p>
          <a:p>
            <a:r>
              <a:rPr lang="en-US" dirty="0"/>
              <a:t>Ask 3-5 parents to share what they do at home to help their child read.  If possible, write these ideas on a large poster board, whiteboard, blackboard for all participants to see.</a:t>
            </a:r>
          </a:p>
          <a:p>
            <a:endParaRPr lang="en-US" dirty="0"/>
          </a:p>
          <a:p>
            <a:endParaRPr lang="en-US" dirty="0"/>
          </a:p>
        </p:txBody>
      </p:sp>
      <p:sp>
        <p:nvSpPr>
          <p:cNvPr id="4" name="Slide Number Placeholder 3"/>
          <p:cNvSpPr>
            <a:spLocks noGrp="1"/>
          </p:cNvSpPr>
          <p:nvPr>
            <p:ph type="sldNum" sz="quarter" idx="5"/>
          </p:nvPr>
        </p:nvSpPr>
        <p:spPr>
          <a:xfrm>
            <a:off x="3970940" y="8964932"/>
            <a:ext cx="3037840" cy="331468"/>
          </a:xfrm>
          <a:prstGeom prst="rect">
            <a:avLst/>
          </a:prstGeom>
        </p:spPr>
        <p:txBody>
          <a:bodyPr/>
          <a:lstStyle/>
          <a:p>
            <a:fld id="{9BCA2BDE-FCCE-4931-A92B-C83ED34C18F4}" type="slidenum">
              <a:rPr lang="en-US" smtClean="0"/>
              <a:t>9</a:t>
            </a:fld>
            <a:endParaRPr lang="en-US"/>
          </a:p>
        </p:txBody>
      </p:sp>
    </p:spTree>
    <p:extLst>
      <p:ext uri="{BB962C8B-B14F-4D97-AF65-F5344CB8AC3E}">
        <p14:creationId xmlns:p14="http://schemas.microsoft.com/office/powerpoint/2010/main" val="2945151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5FC9DF"/>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rgbClr val="002A3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8" name="Rectangle 7"/>
          <p:cNvSpPr/>
          <p:nvPr/>
        </p:nvSpPr>
        <p:spPr>
          <a:xfrm>
            <a:off x="17" y="6334316"/>
            <a:ext cx="12188825" cy="64008"/>
          </a:xfrm>
          <a:prstGeom prst="rect">
            <a:avLst/>
          </a:prstGeom>
          <a:solidFill>
            <a:srgbClr val="FADB4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80160" y="1551601"/>
            <a:ext cx="9875520" cy="2488136"/>
          </a:xfrm>
        </p:spPr>
        <p:txBody>
          <a:bodyPr anchor="b">
            <a:normAutofit/>
          </a:bodyPr>
          <a:lstStyle>
            <a:lvl1pPr algn="l">
              <a:lnSpc>
                <a:spcPct val="85000"/>
              </a:lnSpc>
              <a:defRPr sz="6000" spc="-38"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302759" y="4237626"/>
            <a:ext cx="7855692" cy="1869723"/>
          </a:xfrm>
        </p:spPr>
        <p:txBody>
          <a:bodyPr lIns="91440" rIns="91440">
            <a:normAutofit/>
          </a:bodyPr>
          <a:lstStyle>
            <a:lvl1pPr marL="0" indent="0" algn="l">
              <a:buNone/>
              <a:defRPr sz="1800" cap="all" spc="150" baseline="0">
                <a:solidFill>
                  <a:schemeClr val="tx1"/>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sz="900"/>
            </a:lvl1pPr>
          </a:lstStyle>
          <a:p>
            <a:fld id="{0D831397-E992-4DA9-B12B-BF6054A7E4F3}" type="datetime1">
              <a:rPr lang="en-US" smtClean="0"/>
              <a:t>10/20/2019</a:t>
            </a:fld>
            <a:endParaRPr lang="en-US" dirty="0"/>
          </a:p>
        </p:txBody>
      </p:sp>
      <p:sp>
        <p:nvSpPr>
          <p:cNvPr id="5" name="Footer Placeholder 4"/>
          <p:cNvSpPr>
            <a:spLocks noGrp="1"/>
          </p:cNvSpPr>
          <p:nvPr>
            <p:ph type="ftr" sz="quarter" idx="11"/>
          </p:nvPr>
        </p:nvSpPr>
        <p:spPr/>
        <p:txBody>
          <a:bodyPr/>
          <a:lstStyle>
            <a:lvl1pPr>
              <a:defRPr sz="900"/>
            </a:lvl1pPr>
          </a:lstStyle>
          <a:p>
            <a:r>
              <a:rPr lang="en-US"/>
              <a:t>www.mi.gov/earlyliteracy</a:t>
            </a:r>
            <a:endParaRPr lang="en-US" dirty="0"/>
          </a:p>
        </p:txBody>
      </p:sp>
      <p:sp>
        <p:nvSpPr>
          <p:cNvPr id="6" name="Slide Number Placeholder 5"/>
          <p:cNvSpPr>
            <a:spLocks noGrp="1"/>
          </p:cNvSpPr>
          <p:nvPr>
            <p:ph type="sldNum" sz="quarter" idx="12"/>
          </p:nvPr>
        </p:nvSpPr>
        <p:spPr/>
        <p:txBody>
          <a:bodyPr/>
          <a:lstStyle>
            <a:lvl1pPr>
              <a:defRPr sz="900"/>
            </a:lvl1pPr>
          </a:lstStyle>
          <a:p>
            <a:fld id="{4FAB73BC-B049-4115-A692-8D63A059BFB8}" type="slidenum">
              <a:rPr lang="en-US" smtClean="0"/>
              <a:pPr/>
              <a:t>‹#›</a:t>
            </a:fld>
            <a:endParaRPr lang="en-US" dirty="0"/>
          </a:p>
        </p:txBody>
      </p:sp>
      <p:cxnSp>
        <p:nvCxnSpPr>
          <p:cNvPr id="9" name="Straight Connector 8"/>
          <p:cNvCxnSpPr/>
          <p:nvPr/>
        </p:nvCxnSpPr>
        <p:spPr>
          <a:xfrm>
            <a:off x="1207659" y="413868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10;&#10;Description automatically generated">
            <a:extLst>
              <a:ext uri="{FF2B5EF4-FFF2-40B4-BE49-F238E27FC236}">
                <a16:creationId xmlns:a16="http://schemas.microsoft.com/office/drawing/2014/main" id="{53E21A54-A100-4D2B-AC35-E8C22AD9BDB6}"/>
              </a:ext>
            </a:extLst>
          </p:cNvPr>
          <p:cNvPicPr>
            <a:picLocks noChangeAspect="1"/>
          </p:cNvPicPr>
          <p:nvPr userDrawn="1"/>
        </p:nvPicPr>
        <p:blipFill rotWithShape="1">
          <a:blip r:embed="rId2"/>
          <a:srcRect b="46805"/>
          <a:stretch/>
        </p:blipFill>
        <p:spPr>
          <a:xfrm>
            <a:off x="0" y="4622382"/>
            <a:ext cx="3181683" cy="1692492"/>
          </a:xfrm>
          <a:prstGeom prst="rect">
            <a:avLst/>
          </a:prstGeom>
          <a:ln>
            <a:noFill/>
          </a:ln>
          <a:effectLst>
            <a:innerShdw blurRad="114300">
              <a:prstClr val="black"/>
            </a:innerShdw>
          </a:effectLst>
        </p:spPr>
      </p:pic>
      <p:grpSp>
        <p:nvGrpSpPr>
          <p:cNvPr id="17" name="Group 16">
            <a:extLst>
              <a:ext uri="{FF2B5EF4-FFF2-40B4-BE49-F238E27FC236}">
                <a16:creationId xmlns:a16="http://schemas.microsoft.com/office/drawing/2014/main" id="{A2096611-8F43-4EEF-9ADB-85E98263EFDC}"/>
              </a:ext>
            </a:extLst>
          </p:cNvPr>
          <p:cNvGrpSpPr/>
          <p:nvPr userDrawn="1"/>
        </p:nvGrpSpPr>
        <p:grpSpPr>
          <a:xfrm>
            <a:off x="10469640" y="356127"/>
            <a:ext cx="1372080" cy="1083255"/>
            <a:chOff x="10469640" y="356125"/>
            <a:chExt cx="1372080" cy="1083255"/>
          </a:xfrm>
        </p:grpSpPr>
        <p:sp>
          <p:nvSpPr>
            <p:cNvPr id="16" name="Freeform: Shape 15">
              <a:extLst>
                <a:ext uri="{FF2B5EF4-FFF2-40B4-BE49-F238E27FC236}">
                  <a16:creationId xmlns:a16="http://schemas.microsoft.com/office/drawing/2014/main" id="{C0F6C1E5-D0C0-48E9-86DA-5D7BB0967EF6}"/>
                </a:ext>
              </a:extLst>
            </p:cNvPr>
            <p:cNvSpPr/>
            <p:nvPr userDrawn="1"/>
          </p:nvSpPr>
          <p:spPr>
            <a:xfrm>
              <a:off x="10493829" y="374469"/>
              <a:ext cx="1323702" cy="966651"/>
            </a:xfrm>
            <a:custGeom>
              <a:avLst/>
              <a:gdLst>
                <a:gd name="connsiteX0" fmla="*/ 0 w 1323702"/>
                <a:gd name="connsiteY0" fmla="*/ 984068 h 992777"/>
                <a:gd name="connsiteX1" fmla="*/ 1323702 w 1323702"/>
                <a:gd name="connsiteY1" fmla="*/ 992777 h 992777"/>
                <a:gd name="connsiteX2" fmla="*/ 1323702 w 1323702"/>
                <a:gd name="connsiteY2" fmla="*/ 121920 h 992777"/>
                <a:gd name="connsiteX3" fmla="*/ 1210491 w 1323702"/>
                <a:gd name="connsiteY3" fmla="*/ 130628 h 992777"/>
                <a:gd name="connsiteX4" fmla="*/ 1227908 w 1323702"/>
                <a:gd name="connsiteY4" fmla="*/ 0 h 992777"/>
                <a:gd name="connsiteX5" fmla="*/ 949234 w 1323702"/>
                <a:gd name="connsiteY5" fmla="*/ 34834 h 992777"/>
                <a:gd name="connsiteX6" fmla="*/ 670560 w 1323702"/>
                <a:gd name="connsiteY6" fmla="*/ 182880 h 992777"/>
                <a:gd name="connsiteX7" fmla="*/ 461554 w 1323702"/>
                <a:gd name="connsiteY7" fmla="*/ 78377 h 992777"/>
                <a:gd name="connsiteX8" fmla="*/ 121920 w 1323702"/>
                <a:gd name="connsiteY8" fmla="*/ 0 h 992777"/>
                <a:gd name="connsiteX9" fmla="*/ 113211 w 1323702"/>
                <a:gd name="connsiteY9" fmla="*/ 130628 h 992777"/>
                <a:gd name="connsiteX10" fmla="*/ 0 w 1323702"/>
                <a:gd name="connsiteY10" fmla="*/ 130628 h 992777"/>
                <a:gd name="connsiteX11" fmla="*/ 0 w 1323702"/>
                <a:gd name="connsiteY11" fmla="*/ 984068 h 992777"/>
                <a:gd name="connsiteX0" fmla="*/ 0 w 1323702"/>
                <a:gd name="connsiteY0" fmla="*/ 984068 h 992777"/>
                <a:gd name="connsiteX1" fmla="*/ 1323702 w 1323702"/>
                <a:gd name="connsiteY1" fmla="*/ 992777 h 992777"/>
                <a:gd name="connsiteX2" fmla="*/ 1323702 w 1323702"/>
                <a:gd name="connsiteY2" fmla="*/ 121920 h 992777"/>
                <a:gd name="connsiteX3" fmla="*/ 1210491 w 1323702"/>
                <a:gd name="connsiteY3" fmla="*/ 130628 h 992777"/>
                <a:gd name="connsiteX4" fmla="*/ 1210491 w 1323702"/>
                <a:gd name="connsiteY4" fmla="*/ 34835 h 992777"/>
                <a:gd name="connsiteX5" fmla="*/ 949234 w 1323702"/>
                <a:gd name="connsiteY5" fmla="*/ 34834 h 992777"/>
                <a:gd name="connsiteX6" fmla="*/ 670560 w 1323702"/>
                <a:gd name="connsiteY6" fmla="*/ 182880 h 992777"/>
                <a:gd name="connsiteX7" fmla="*/ 461554 w 1323702"/>
                <a:gd name="connsiteY7" fmla="*/ 78377 h 992777"/>
                <a:gd name="connsiteX8" fmla="*/ 121920 w 1323702"/>
                <a:gd name="connsiteY8" fmla="*/ 0 h 992777"/>
                <a:gd name="connsiteX9" fmla="*/ 113211 w 1323702"/>
                <a:gd name="connsiteY9" fmla="*/ 130628 h 992777"/>
                <a:gd name="connsiteX10" fmla="*/ 0 w 1323702"/>
                <a:gd name="connsiteY10" fmla="*/ 130628 h 992777"/>
                <a:gd name="connsiteX11" fmla="*/ 0 w 1323702"/>
                <a:gd name="connsiteY11" fmla="*/ 984068 h 992777"/>
                <a:gd name="connsiteX0" fmla="*/ 0 w 1323702"/>
                <a:gd name="connsiteY0" fmla="*/ 984068 h 992777"/>
                <a:gd name="connsiteX1" fmla="*/ 1323702 w 1323702"/>
                <a:gd name="connsiteY1" fmla="*/ 992777 h 992777"/>
                <a:gd name="connsiteX2" fmla="*/ 1323702 w 1323702"/>
                <a:gd name="connsiteY2" fmla="*/ 121920 h 992777"/>
                <a:gd name="connsiteX3" fmla="*/ 1210491 w 1323702"/>
                <a:gd name="connsiteY3" fmla="*/ 130628 h 992777"/>
                <a:gd name="connsiteX4" fmla="*/ 1210491 w 1323702"/>
                <a:gd name="connsiteY4" fmla="*/ 34835 h 992777"/>
                <a:gd name="connsiteX5" fmla="*/ 940525 w 1323702"/>
                <a:gd name="connsiteY5" fmla="*/ 69668 h 992777"/>
                <a:gd name="connsiteX6" fmla="*/ 670560 w 1323702"/>
                <a:gd name="connsiteY6" fmla="*/ 182880 h 992777"/>
                <a:gd name="connsiteX7" fmla="*/ 461554 w 1323702"/>
                <a:gd name="connsiteY7" fmla="*/ 78377 h 992777"/>
                <a:gd name="connsiteX8" fmla="*/ 121920 w 1323702"/>
                <a:gd name="connsiteY8" fmla="*/ 0 h 992777"/>
                <a:gd name="connsiteX9" fmla="*/ 113211 w 1323702"/>
                <a:gd name="connsiteY9" fmla="*/ 130628 h 992777"/>
                <a:gd name="connsiteX10" fmla="*/ 0 w 1323702"/>
                <a:gd name="connsiteY10" fmla="*/ 130628 h 992777"/>
                <a:gd name="connsiteX11" fmla="*/ 0 w 1323702"/>
                <a:gd name="connsiteY11" fmla="*/ 984068 h 992777"/>
                <a:gd name="connsiteX0" fmla="*/ 0 w 1323702"/>
                <a:gd name="connsiteY0" fmla="*/ 957942 h 966651"/>
                <a:gd name="connsiteX1" fmla="*/ 1323702 w 1323702"/>
                <a:gd name="connsiteY1" fmla="*/ 966651 h 966651"/>
                <a:gd name="connsiteX2" fmla="*/ 1323702 w 1323702"/>
                <a:gd name="connsiteY2" fmla="*/ 95794 h 966651"/>
                <a:gd name="connsiteX3" fmla="*/ 1210491 w 1323702"/>
                <a:gd name="connsiteY3" fmla="*/ 104502 h 966651"/>
                <a:gd name="connsiteX4" fmla="*/ 1210491 w 1323702"/>
                <a:gd name="connsiteY4" fmla="*/ 8709 h 966651"/>
                <a:gd name="connsiteX5" fmla="*/ 940525 w 1323702"/>
                <a:gd name="connsiteY5" fmla="*/ 43542 h 966651"/>
                <a:gd name="connsiteX6" fmla="*/ 670560 w 1323702"/>
                <a:gd name="connsiteY6" fmla="*/ 156754 h 966651"/>
                <a:gd name="connsiteX7" fmla="*/ 461554 w 1323702"/>
                <a:gd name="connsiteY7" fmla="*/ 52251 h 966651"/>
                <a:gd name="connsiteX8" fmla="*/ 130629 w 1323702"/>
                <a:gd name="connsiteY8" fmla="*/ 0 h 966651"/>
                <a:gd name="connsiteX9" fmla="*/ 113211 w 1323702"/>
                <a:gd name="connsiteY9" fmla="*/ 104502 h 966651"/>
                <a:gd name="connsiteX10" fmla="*/ 0 w 1323702"/>
                <a:gd name="connsiteY10" fmla="*/ 104502 h 966651"/>
                <a:gd name="connsiteX11" fmla="*/ 0 w 1323702"/>
                <a:gd name="connsiteY11" fmla="*/ 957942 h 96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3702" h="966651">
                  <a:moveTo>
                    <a:pt x="0" y="957942"/>
                  </a:moveTo>
                  <a:lnTo>
                    <a:pt x="1323702" y="966651"/>
                  </a:lnTo>
                  <a:lnTo>
                    <a:pt x="1323702" y="95794"/>
                  </a:lnTo>
                  <a:lnTo>
                    <a:pt x="1210491" y="104502"/>
                  </a:lnTo>
                  <a:lnTo>
                    <a:pt x="1210491" y="8709"/>
                  </a:lnTo>
                  <a:lnTo>
                    <a:pt x="940525" y="43542"/>
                  </a:lnTo>
                  <a:lnTo>
                    <a:pt x="670560" y="156754"/>
                  </a:lnTo>
                  <a:lnTo>
                    <a:pt x="461554" y="52251"/>
                  </a:lnTo>
                  <a:lnTo>
                    <a:pt x="130629" y="0"/>
                  </a:lnTo>
                  <a:lnTo>
                    <a:pt x="113211" y="104502"/>
                  </a:lnTo>
                  <a:lnTo>
                    <a:pt x="0" y="104502"/>
                  </a:lnTo>
                  <a:lnTo>
                    <a:pt x="0" y="95794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descr="A close up of a sign&#10;&#10;Description automatically generated">
              <a:extLst>
                <a:ext uri="{FF2B5EF4-FFF2-40B4-BE49-F238E27FC236}">
                  <a16:creationId xmlns:a16="http://schemas.microsoft.com/office/drawing/2014/main" id="{FABFC7AD-A45D-4F6F-AADD-B153CB4FB70C}"/>
                </a:ext>
              </a:extLst>
            </p:cNvPr>
            <p:cNvPicPr>
              <a:picLocks noChangeAspect="1"/>
            </p:cNvPicPr>
            <p:nvPr userDrawn="1"/>
          </p:nvPicPr>
          <p:blipFill>
            <a:blip r:embed="rId3"/>
            <a:stretch>
              <a:fillRect/>
            </a:stretch>
          </p:blipFill>
          <p:spPr>
            <a:xfrm>
              <a:off x="10469640" y="356125"/>
              <a:ext cx="1372080" cy="1083255"/>
            </a:xfrm>
            <a:prstGeom prst="rect">
              <a:avLst/>
            </a:prstGeom>
            <a:noFill/>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7BF8C4-31B2-4047-875B-1697B3A546C5}" type="datetime1">
              <a:rPr lang="en-US" smtClean="0"/>
              <a:t>10/20/2019</a:t>
            </a:fld>
            <a:endParaRPr lang="en-US" dirty="0"/>
          </a:p>
        </p:txBody>
      </p:sp>
      <p:sp>
        <p:nvSpPr>
          <p:cNvPr id="5" name="Footer Placeholder 4"/>
          <p:cNvSpPr>
            <a:spLocks noGrp="1"/>
          </p:cNvSpPr>
          <p:nvPr>
            <p:ph type="ftr" sz="quarter" idx="11"/>
          </p:nvPr>
        </p:nvSpPr>
        <p:spPr/>
        <p:txBody>
          <a:bodyPr/>
          <a:lstStyle/>
          <a:p>
            <a:r>
              <a:rPr lang="en-US"/>
              <a:t>www.mi.gov/earlyliteracy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D7AE25-6E76-43DA-9CA5-FF593702923D}" type="datetime1">
              <a:rPr lang="en-US" smtClean="0"/>
              <a:t>10/20/2019</a:t>
            </a:fld>
            <a:endParaRPr lang="en-US" dirty="0"/>
          </a:p>
        </p:txBody>
      </p:sp>
      <p:sp>
        <p:nvSpPr>
          <p:cNvPr id="5" name="Footer Placeholder 4"/>
          <p:cNvSpPr>
            <a:spLocks noGrp="1"/>
          </p:cNvSpPr>
          <p:nvPr>
            <p:ph type="ftr" sz="quarter" idx="11"/>
          </p:nvPr>
        </p:nvSpPr>
        <p:spPr/>
        <p:txBody>
          <a:bodyPr/>
          <a:lstStyle/>
          <a:p>
            <a:r>
              <a:rPr lang="en-US"/>
              <a:t>www.mi.gov/earlyliteracy</a:t>
            </a:r>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rgbClr val="002A3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rgbClr val="FCB62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1744580"/>
            <a:ext cx="10058400" cy="2580533"/>
          </a:xfrm>
        </p:spPr>
        <p:txBody>
          <a:bodyPr anchor="b" anchorCtr="0">
            <a:normAutofit/>
          </a:bodyPr>
          <a:lstStyle>
            <a:lvl1pPr>
              <a:lnSpc>
                <a:spcPct val="85000"/>
              </a:lnSpc>
              <a:defRPr sz="6000" b="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1097282" y="4453128"/>
            <a:ext cx="7842183"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CF5191-6235-4B2E-8B21-D9E89E4355AB}" type="datetime1">
              <a:rPr lang="en-US" smtClean="0"/>
              <a:t>10/20/2019</a:t>
            </a:fld>
            <a:endParaRPr lang="en-US" dirty="0"/>
          </a:p>
        </p:txBody>
      </p:sp>
      <p:sp>
        <p:nvSpPr>
          <p:cNvPr id="5" name="Footer Placeholder 4"/>
          <p:cNvSpPr>
            <a:spLocks noGrp="1"/>
          </p:cNvSpPr>
          <p:nvPr>
            <p:ph type="ftr" sz="quarter" idx="11"/>
          </p:nvPr>
        </p:nvSpPr>
        <p:spPr/>
        <p:txBody>
          <a:bodyPr/>
          <a:lstStyle/>
          <a:p>
            <a:r>
              <a:rPr lang="en-US"/>
              <a:t>www.mi.gov/earlyliteracy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vector graphics, toy, text&#10;&#10;Description automatically generated">
            <a:extLst>
              <a:ext uri="{FF2B5EF4-FFF2-40B4-BE49-F238E27FC236}">
                <a16:creationId xmlns:a16="http://schemas.microsoft.com/office/drawing/2014/main" id="{4941EF97-3261-4843-8AEF-2B6DDAE9A2A7}"/>
              </a:ext>
            </a:extLst>
          </p:cNvPr>
          <p:cNvPicPr>
            <a:picLocks noChangeAspect="1"/>
          </p:cNvPicPr>
          <p:nvPr userDrawn="1"/>
        </p:nvPicPr>
        <p:blipFill rotWithShape="1">
          <a:blip r:embed="rId2"/>
          <a:srcRect b="46646"/>
          <a:stretch/>
        </p:blipFill>
        <p:spPr>
          <a:xfrm>
            <a:off x="9174522" y="4723117"/>
            <a:ext cx="3017479" cy="1609963"/>
          </a:xfrm>
          <a:prstGeom prst="rect">
            <a:avLst/>
          </a:prstGeom>
          <a:effectLst>
            <a:innerShdw blurRad="114300">
              <a:prstClr val="black"/>
            </a:innerShdw>
          </a:effectLst>
        </p:spPr>
      </p:pic>
      <p:grpSp>
        <p:nvGrpSpPr>
          <p:cNvPr id="12" name="Group 11">
            <a:extLst>
              <a:ext uri="{FF2B5EF4-FFF2-40B4-BE49-F238E27FC236}">
                <a16:creationId xmlns:a16="http://schemas.microsoft.com/office/drawing/2014/main" id="{70083D0A-F311-416B-B9DD-61D5EA39FF4D}"/>
              </a:ext>
            </a:extLst>
          </p:cNvPr>
          <p:cNvGrpSpPr/>
          <p:nvPr userDrawn="1"/>
        </p:nvGrpSpPr>
        <p:grpSpPr>
          <a:xfrm>
            <a:off x="10469640" y="356127"/>
            <a:ext cx="1372080" cy="1083255"/>
            <a:chOff x="10469640" y="356125"/>
            <a:chExt cx="1372080" cy="1083255"/>
          </a:xfrm>
        </p:grpSpPr>
        <p:sp>
          <p:nvSpPr>
            <p:cNvPr id="13" name="Freeform: Shape 12">
              <a:extLst>
                <a:ext uri="{FF2B5EF4-FFF2-40B4-BE49-F238E27FC236}">
                  <a16:creationId xmlns:a16="http://schemas.microsoft.com/office/drawing/2014/main" id="{4BADFF50-43A7-48F1-958E-2875B7CC54E1}"/>
                </a:ext>
              </a:extLst>
            </p:cNvPr>
            <p:cNvSpPr/>
            <p:nvPr userDrawn="1"/>
          </p:nvSpPr>
          <p:spPr>
            <a:xfrm>
              <a:off x="10493829" y="374469"/>
              <a:ext cx="1323702" cy="966651"/>
            </a:xfrm>
            <a:custGeom>
              <a:avLst/>
              <a:gdLst>
                <a:gd name="connsiteX0" fmla="*/ 0 w 1323702"/>
                <a:gd name="connsiteY0" fmla="*/ 984068 h 992777"/>
                <a:gd name="connsiteX1" fmla="*/ 1323702 w 1323702"/>
                <a:gd name="connsiteY1" fmla="*/ 992777 h 992777"/>
                <a:gd name="connsiteX2" fmla="*/ 1323702 w 1323702"/>
                <a:gd name="connsiteY2" fmla="*/ 121920 h 992777"/>
                <a:gd name="connsiteX3" fmla="*/ 1210491 w 1323702"/>
                <a:gd name="connsiteY3" fmla="*/ 130628 h 992777"/>
                <a:gd name="connsiteX4" fmla="*/ 1227908 w 1323702"/>
                <a:gd name="connsiteY4" fmla="*/ 0 h 992777"/>
                <a:gd name="connsiteX5" fmla="*/ 949234 w 1323702"/>
                <a:gd name="connsiteY5" fmla="*/ 34834 h 992777"/>
                <a:gd name="connsiteX6" fmla="*/ 670560 w 1323702"/>
                <a:gd name="connsiteY6" fmla="*/ 182880 h 992777"/>
                <a:gd name="connsiteX7" fmla="*/ 461554 w 1323702"/>
                <a:gd name="connsiteY7" fmla="*/ 78377 h 992777"/>
                <a:gd name="connsiteX8" fmla="*/ 121920 w 1323702"/>
                <a:gd name="connsiteY8" fmla="*/ 0 h 992777"/>
                <a:gd name="connsiteX9" fmla="*/ 113211 w 1323702"/>
                <a:gd name="connsiteY9" fmla="*/ 130628 h 992777"/>
                <a:gd name="connsiteX10" fmla="*/ 0 w 1323702"/>
                <a:gd name="connsiteY10" fmla="*/ 130628 h 992777"/>
                <a:gd name="connsiteX11" fmla="*/ 0 w 1323702"/>
                <a:gd name="connsiteY11" fmla="*/ 984068 h 992777"/>
                <a:gd name="connsiteX0" fmla="*/ 0 w 1323702"/>
                <a:gd name="connsiteY0" fmla="*/ 984068 h 992777"/>
                <a:gd name="connsiteX1" fmla="*/ 1323702 w 1323702"/>
                <a:gd name="connsiteY1" fmla="*/ 992777 h 992777"/>
                <a:gd name="connsiteX2" fmla="*/ 1323702 w 1323702"/>
                <a:gd name="connsiteY2" fmla="*/ 121920 h 992777"/>
                <a:gd name="connsiteX3" fmla="*/ 1210491 w 1323702"/>
                <a:gd name="connsiteY3" fmla="*/ 130628 h 992777"/>
                <a:gd name="connsiteX4" fmla="*/ 1210491 w 1323702"/>
                <a:gd name="connsiteY4" fmla="*/ 34835 h 992777"/>
                <a:gd name="connsiteX5" fmla="*/ 949234 w 1323702"/>
                <a:gd name="connsiteY5" fmla="*/ 34834 h 992777"/>
                <a:gd name="connsiteX6" fmla="*/ 670560 w 1323702"/>
                <a:gd name="connsiteY6" fmla="*/ 182880 h 992777"/>
                <a:gd name="connsiteX7" fmla="*/ 461554 w 1323702"/>
                <a:gd name="connsiteY7" fmla="*/ 78377 h 992777"/>
                <a:gd name="connsiteX8" fmla="*/ 121920 w 1323702"/>
                <a:gd name="connsiteY8" fmla="*/ 0 h 992777"/>
                <a:gd name="connsiteX9" fmla="*/ 113211 w 1323702"/>
                <a:gd name="connsiteY9" fmla="*/ 130628 h 992777"/>
                <a:gd name="connsiteX10" fmla="*/ 0 w 1323702"/>
                <a:gd name="connsiteY10" fmla="*/ 130628 h 992777"/>
                <a:gd name="connsiteX11" fmla="*/ 0 w 1323702"/>
                <a:gd name="connsiteY11" fmla="*/ 984068 h 992777"/>
                <a:gd name="connsiteX0" fmla="*/ 0 w 1323702"/>
                <a:gd name="connsiteY0" fmla="*/ 984068 h 992777"/>
                <a:gd name="connsiteX1" fmla="*/ 1323702 w 1323702"/>
                <a:gd name="connsiteY1" fmla="*/ 992777 h 992777"/>
                <a:gd name="connsiteX2" fmla="*/ 1323702 w 1323702"/>
                <a:gd name="connsiteY2" fmla="*/ 121920 h 992777"/>
                <a:gd name="connsiteX3" fmla="*/ 1210491 w 1323702"/>
                <a:gd name="connsiteY3" fmla="*/ 130628 h 992777"/>
                <a:gd name="connsiteX4" fmla="*/ 1210491 w 1323702"/>
                <a:gd name="connsiteY4" fmla="*/ 34835 h 992777"/>
                <a:gd name="connsiteX5" fmla="*/ 940525 w 1323702"/>
                <a:gd name="connsiteY5" fmla="*/ 69668 h 992777"/>
                <a:gd name="connsiteX6" fmla="*/ 670560 w 1323702"/>
                <a:gd name="connsiteY6" fmla="*/ 182880 h 992777"/>
                <a:gd name="connsiteX7" fmla="*/ 461554 w 1323702"/>
                <a:gd name="connsiteY7" fmla="*/ 78377 h 992777"/>
                <a:gd name="connsiteX8" fmla="*/ 121920 w 1323702"/>
                <a:gd name="connsiteY8" fmla="*/ 0 h 992777"/>
                <a:gd name="connsiteX9" fmla="*/ 113211 w 1323702"/>
                <a:gd name="connsiteY9" fmla="*/ 130628 h 992777"/>
                <a:gd name="connsiteX10" fmla="*/ 0 w 1323702"/>
                <a:gd name="connsiteY10" fmla="*/ 130628 h 992777"/>
                <a:gd name="connsiteX11" fmla="*/ 0 w 1323702"/>
                <a:gd name="connsiteY11" fmla="*/ 984068 h 992777"/>
                <a:gd name="connsiteX0" fmla="*/ 0 w 1323702"/>
                <a:gd name="connsiteY0" fmla="*/ 957942 h 966651"/>
                <a:gd name="connsiteX1" fmla="*/ 1323702 w 1323702"/>
                <a:gd name="connsiteY1" fmla="*/ 966651 h 966651"/>
                <a:gd name="connsiteX2" fmla="*/ 1323702 w 1323702"/>
                <a:gd name="connsiteY2" fmla="*/ 95794 h 966651"/>
                <a:gd name="connsiteX3" fmla="*/ 1210491 w 1323702"/>
                <a:gd name="connsiteY3" fmla="*/ 104502 h 966651"/>
                <a:gd name="connsiteX4" fmla="*/ 1210491 w 1323702"/>
                <a:gd name="connsiteY4" fmla="*/ 8709 h 966651"/>
                <a:gd name="connsiteX5" fmla="*/ 940525 w 1323702"/>
                <a:gd name="connsiteY5" fmla="*/ 43542 h 966651"/>
                <a:gd name="connsiteX6" fmla="*/ 670560 w 1323702"/>
                <a:gd name="connsiteY6" fmla="*/ 156754 h 966651"/>
                <a:gd name="connsiteX7" fmla="*/ 461554 w 1323702"/>
                <a:gd name="connsiteY7" fmla="*/ 52251 h 966651"/>
                <a:gd name="connsiteX8" fmla="*/ 130629 w 1323702"/>
                <a:gd name="connsiteY8" fmla="*/ 0 h 966651"/>
                <a:gd name="connsiteX9" fmla="*/ 113211 w 1323702"/>
                <a:gd name="connsiteY9" fmla="*/ 104502 h 966651"/>
                <a:gd name="connsiteX10" fmla="*/ 0 w 1323702"/>
                <a:gd name="connsiteY10" fmla="*/ 104502 h 966651"/>
                <a:gd name="connsiteX11" fmla="*/ 0 w 1323702"/>
                <a:gd name="connsiteY11" fmla="*/ 957942 h 96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3702" h="966651">
                  <a:moveTo>
                    <a:pt x="0" y="957942"/>
                  </a:moveTo>
                  <a:lnTo>
                    <a:pt x="1323702" y="966651"/>
                  </a:lnTo>
                  <a:lnTo>
                    <a:pt x="1323702" y="95794"/>
                  </a:lnTo>
                  <a:lnTo>
                    <a:pt x="1210491" y="104502"/>
                  </a:lnTo>
                  <a:lnTo>
                    <a:pt x="1210491" y="8709"/>
                  </a:lnTo>
                  <a:lnTo>
                    <a:pt x="940525" y="43542"/>
                  </a:lnTo>
                  <a:lnTo>
                    <a:pt x="670560" y="156754"/>
                  </a:lnTo>
                  <a:lnTo>
                    <a:pt x="461554" y="52251"/>
                  </a:lnTo>
                  <a:lnTo>
                    <a:pt x="130629" y="0"/>
                  </a:lnTo>
                  <a:lnTo>
                    <a:pt x="113211" y="104502"/>
                  </a:lnTo>
                  <a:lnTo>
                    <a:pt x="0" y="104502"/>
                  </a:lnTo>
                  <a:lnTo>
                    <a:pt x="0" y="95794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descr="A close up of a sign&#10;&#10;Description automatically generated">
              <a:extLst>
                <a:ext uri="{FF2B5EF4-FFF2-40B4-BE49-F238E27FC236}">
                  <a16:creationId xmlns:a16="http://schemas.microsoft.com/office/drawing/2014/main" id="{94D5635C-60AE-45AD-BF5B-4A1D06870C38}"/>
                </a:ext>
              </a:extLst>
            </p:cNvPr>
            <p:cNvPicPr>
              <a:picLocks noChangeAspect="1"/>
            </p:cNvPicPr>
            <p:nvPr userDrawn="1"/>
          </p:nvPicPr>
          <p:blipFill>
            <a:blip r:embed="rId3"/>
            <a:stretch>
              <a:fillRect/>
            </a:stretch>
          </p:blipFill>
          <p:spPr>
            <a:xfrm>
              <a:off x="10469640" y="356125"/>
              <a:ext cx="1372080" cy="1083255"/>
            </a:xfrm>
            <a:prstGeom prst="rect">
              <a:avLst/>
            </a:prstGeom>
            <a:noFill/>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405719" y="286605"/>
            <a:ext cx="9749961" cy="846161"/>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1405717" y="1433017"/>
            <a:ext cx="4629320" cy="443607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32877" y="1433018"/>
            <a:ext cx="4822804" cy="44360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ACD775-A130-4F4B-8912-7317404BA84F}" type="datetime1">
              <a:rPr lang="en-US" smtClean="0"/>
              <a:t>10/20/2019</a:t>
            </a:fld>
            <a:endParaRPr lang="en-US" dirty="0"/>
          </a:p>
        </p:txBody>
      </p:sp>
      <p:sp>
        <p:nvSpPr>
          <p:cNvPr id="6" name="Footer Placeholder 5"/>
          <p:cNvSpPr>
            <a:spLocks noGrp="1"/>
          </p:cNvSpPr>
          <p:nvPr>
            <p:ph type="ftr" sz="quarter" idx="11"/>
          </p:nvPr>
        </p:nvSpPr>
        <p:spPr/>
        <p:txBody>
          <a:bodyPr/>
          <a:lstStyle/>
          <a:p>
            <a:r>
              <a:rPr lang="en-US"/>
              <a:t>www.mi.gov/earlyliteracy</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392072" y="286605"/>
            <a:ext cx="9763608" cy="859809"/>
          </a:xfrm>
        </p:spPr>
        <p:txBody>
          <a:bodyPr/>
          <a:lstStyle/>
          <a:p>
            <a:r>
              <a:rPr lang="en-US" dirty="0"/>
              <a:t>Click to edit Master title style</a:t>
            </a:r>
          </a:p>
        </p:txBody>
      </p:sp>
      <p:sp>
        <p:nvSpPr>
          <p:cNvPr id="3" name="Text Placeholder 2"/>
          <p:cNvSpPr>
            <a:spLocks noGrp="1"/>
          </p:cNvSpPr>
          <p:nvPr>
            <p:ph type="body" idx="1"/>
          </p:nvPr>
        </p:nvSpPr>
        <p:spPr>
          <a:xfrm>
            <a:off x="1392072" y="1374096"/>
            <a:ext cx="4642968"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392072" y="2283472"/>
            <a:ext cx="4642969" cy="36770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346801"/>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217920" y="2283472"/>
            <a:ext cx="4937760" cy="3677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AB8B34-3EF0-4546-9096-8E9DA60A5710}" type="datetime1">
              <a:rPr lang="en-US" smtClean="0"/>
              <a:t>10/20/2019</a:t>
            </a:fld>
            <a:endParaRPr lang="en-US" dirty="0"/>
          </a:p>
        </p:txBody>
      </p:sp>
      <p:sp>
        <p:nvSpPr>
          <p:cNvPr id="8" name="Footer Placeholder 7"/>
          <p:cNvSpPr>
            <a:spLocks noGrp="1"/>
          </p:cNvSpPr>
          <p:nvPr>
            <p:ph type="ftr" sz="quarter" idx="11"/>
          </p:nvPr>
        </p:nvSpPr>
        <p:spPr/>
        <p:txBody>
          <a:bodyPr/>
          <a:lstStyle/>
          <a:p>
            <a:r>
              <a:rPr lang="en-US"/>
              <a:t>www.mi.gov/earlyliteracy</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D35519-BBD2-4523-A4B5-90D14BC306FB}" type="datetime1">
              <a:rPr lang="en-US" smtClean="0"/>
              <a:t>10/20/2019</a:t>
            </a:fld>
            <a:endParaRPr lang="en-US" dirty="0"/>
          </a:p>
        </p:txBody>
      </p:sp>
      <p:sp>
        <p:nvSpPr>
          <p:cNvPr id="4" name="Footer Placeholder 3"/>
          <p:cNvSpPr>
            <a:spLocks noGrp="1"/>
          </p:cNvSpPr>
          <p:nvPr>
            <p:ph type="ftr" sz="quarter" idx="11"/>
          </p:nvPr>
        </p:nvSpPr>
        <p:spPr/>
        <p:txBody>
          <a:bodyPr/>
          <a:lstStyle/>
          <a:p>
            <a:r>
              <a:rPr lang="en-US"/>
              <a:t>www.mi.gov/earlyliteracy</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rgbClr val="002A3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rgbClr val="FADB4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E8810AE-25E6-4773-9FD8-FFD8A698BC43}" type="datetime1">
              <a:rPr lang="en-US" smtClean="0"/>
              <a:t>10/20/2019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www.mi.gov/earlyliteracy</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rgbClr val="002A3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FADB4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48848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1"/>
            <a:ext cx="3200400" cy="1639561"/>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11E98F9E-C4E2-4D2C-BCAB-DAE06BD6CE47}" type="datetime1">
              <a:rPr lang="en-US" smtClean="0"/>
              <a:t>10/20/2019</a:t>
            </a:fld>
            <a:endParaRPr lang="en-US" dirty="0"/>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r>
              <a:rPr lang="en-US"/>
              <a:t>www.mi.gov/earlyliteracy</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10" name="Picture 9">
            <a:extLst>
              <a:ext uri="{FF2B5EF4-FFF2-40B4-BE49-F238E27FC236}">
                <a16:creationId xmlns:a16="http://schemas.microsoft.com/office/drawing/2014/main" id="{07F13AF1-41AF-4AC1-B45E-9A7CEB4D6F24}"/>
              </a:ext>
            </a:extLst>
          </p:cNvPr>
          <p:cNvPicPr>
            <a:picLocks noChangeAspect="1"/>
          </p:cNvPicPr>
          <p:nvPr userDrawn="1"/>
        </p:nvPicPr>
        <p:blipFill rotWithShape="1">
          <a:blip r:embed="rId2"/>
          <a:srcRect b="49201"/>
          <a:stretch/>
        </p:blipFill>
        <p:spPr>
          <a:xfrm>
            <a:off x="473199" y="4761785"/>
            <a:ext cx="2956496" cy="1501856"/>
          </a:xfrm>
          <a:prstGeom prst="rect">
            <a:avLst/>
          </a:prstGeom>
          <a:effectLst>
            <a:innerShdw blurRad="114300">
              <a:prstClr val="black"/>
            </a:innerShdw>
          </a:effectLst>
        </p:spPr>
      </p:pic>
      <p:grpSp>
        <p:nvGrpSpPr>
          <p:cNvPr id="11" name="Group 10">
            <a:extLst>
              <a:ext uri="{FF2B5EF4-FFF2-40B4-BE49-F238E27FC236}">
                <a16:creationId xmlns:a16="http://schemas.microsoft.com/office/drawing/2014/main" id="{BD2D42A0-22C5-4579-BD17-287748D2BA95}"/>
              </a:ext>
            </a:extLst>
          </p:cNvPr>
          <p:cNvGrpSpPr/>
          <p:nvPr userDrawn="1"/>
        </p:nvGrpSpPr>
        <p:grpSpPr>
          <a:xfrm>
            <a:off x="10469640" y="5664364"/>
            <a:ext cx="823200" cy="649915"/>
            <a:chOff x="10469640" y="356125"/>
            <a:chExt cx="1372080" cy="1083255"/>
          </a:xfrm>
        </p:grpSpPr>
        <p:sp>
          <p:nvSpPr>
            <p:cNvPr id="12" name="Freeform: Shape 11">
              <a:extLst>
                <a:ext uri="{FF2B5EF4-FFF2-40B4-BE49-F238E27FC236}">
                  <a16:creationId xmlns:a16="http://schemas.microsoft.com/office/drawing/2014/main" id="{E3B1CF4D-EB43-454C-B6F4-B0DDEC853634}"/>
                </a:ext>
              </a:extLst>
            </p:cNvPr>
            <p:cNvSpPr/>
            <p:nvPr userDrawn="1"/>
          </p:nvSpPr>
          <p:spPr>
            <a:xfrm>
              <a:off x="10493829" y="374469"/>
              <a:ext cx="1323702" cy="966651"/>
            </a:xfrm>
            <a:custGeom>
              <a:avLst/>
              <a:gdLst>
                <a:gd name="connsiteX0" fmla="*/ 0 w 1323702"/>
                <a:gd name="connsiteY0" fmla="*/ 984068 h 992777"/>
                <a:gd name="connsiteX1" fmla="*/ 1323702 w 1323702"/>
                <a:gd name="connsiteY1" fmla="*/ 992777 h 992777"/>
                <a:gd name="connsiteX2" fmla="*/ 1323702 w 1323702"/>
                <a:gd name="connsiteY2" fmla="*/ 121920 h 992777"/>
                <a:gd name="connsiteX3" fmla="*/ 1210491 w 1323702"/>
                <a:gd name="connsiteY3" fmla="*/ 130628 h 992777"/>
                <a:gd name="connsiteX4" fmla="*/ 1227908 w 1323702"/>
                <a:gd name="connsiteY4" fmla="*/ 0 h 992777"/>
                <a:gd name="connsiteX5" fmla="*/ 949234 w 1323702"/>
                <a:gd name="connsiteY5" fmla="*/ 34834 h 992777"/>
                <a:gd name="connsiteX6" fmla="*/ 670560 w 1323702"/>
                <a:gd name="connsiteY6" fmla="*/ 182880 h 992777"/>
                <a:gd name="connsiteX7" fmla="*/ 461554 w 1323702"/>
                <a:gd name="connsiteY7" fmla="*/ 78377 h 992777"/>
                <a:gd name="connsiteX8" fmla="*/ 121920 w 1323702"/>
                <a:gd name="connsiteY8" fmla="*/ 0 h 992777"/>
                <a:gd name="connsiteX9" fmla="*/ 113211 w 1323702"/>
                <a:gd name="connsiteY9" fmla="*/ 130628 h 992777"/>
                <a:gd name="connsiteX10" fmla="*/ 0 w 1323702"/>
                <a:gd name="connsiteY10" fmla="*/ 130628 h 992777"/>
                <a:gd name="connsiteX11" fmla="*/ 0 w 1323702"/>
                <a:gd name="connsiteY11" fmla="*/ 984068 h 992777"/>
                <a:gd name="connsiteX0" fmla="*/ 0 w 1323702"/>
                <a:gd name="connsiteY0" fmla="*/ 984068 h 992777"/>
                <a:gd name="connsiteX1" fmla="*/ 1323702 w 1323702"/>
                <a:gd name="connsiteY1" fmla="*/ 992777 h 992777"/>
                <a:gd name="connsiteX2" fmla="*/ 1323702 w 1323702"/>
                <a:gd name="connsiteY2" fmla="*/ 121920 h 992777"/>
                <a:gd name="connsiteX3" fmla="*/ 1210491 w 1323702"/>
                <a:gd name="connsiteY3" fmla="*/ 130628 h 992777"/>
                <a:gd name="connsiteX4" fmla="*/ 1210491 w 1323702"/>
                <a:gd name="connsiteY4" fmla="*/ 34835 h 992777"/>
                <a:gd name="connsiteX5" fmla="*/ 949234 w 1323702"/>
                <a:gd name="connsiteY5" fmla="*/ 34834 h 992777"/>
                <a:gd name="connsiteX6" fmla="*/ 670560 w 1323702"/>
                <a:gd name="connsiteY6" fmla="*/ 182880 h 992777"/>
                <a:gd name="connsiteX7" fmla="*/ 461554 w 1323702"/>
                <a:gd name="connsiteY7" fmla="*/ 78377 h 992777"/>
                <a:gd name="connsiteX8" fmla="*/ 121920 w 1323702"/>
                <a:gd name="connsiteY8" fmla="*/ 0 h 992777"/>
                <a:gd name="connsiteX9" fmla="*/ 113211 w 1323702"/>
                <a:gd name="connsiteY9" fmla="*/ 130628 h 992777"/>
                <a:gd name="connsiteX10" fmla="*/ 0 w 1323702"/>
                <a:gd name="connsiteY10" fmla="*/ 130628 h 992777"/>
                <a:gd name="connsiteX11" fmla="*/ 0 w 1323702"/>
                <a:gd name="connsiteY11" fmla="*/ 984068 h 992777"/>
                <a:gd name="connsiteX0" fmla="*/ 0 w 1323702"/>
                <a:gd name="connsiteY0" fmla="*/ 984068 h 992777"/>
                <a:gd name="connsiteX1" fmla="*/ 1323702 w 1323702"/>
                <a:gd name="connsiteY1" fmla="*/ 992777 h 992777"/>
                <a:gd name="connsiteX2" fmla="*/ 1323702 w 1323702"/>
                <a:gd name="connsiteY2" fmla="*/ 121920 h 992777"/>
                <a:gd name="connsiteX3" fmla="*/ 1210491 w 1323702"/>
                <a:gd name="connsiteY3" fmla="*/ 130628 h 992777"/>
                <a:gd name="connsiteX4" fmla="*/ 1210491 w 1323702"/>
                <a:gd name="connsiteY4" fmla="*/ 34835 h 992777"/>
                <a:gd name="connsiteX5" fmla="*/ 940525 w 1323702"/>
                <a:gd name="connsiteY5" fmla="*/ 69668 h 992777"/>
                <a:gd name="connsiteX6" fmla="*/ 670560 w 1323702"/>
                <a:gd name="connsiteY6" fmla="*/ 182880 h 992777"/>
                <a:gd name="connsiteX7" fmla="*/ 461554 w 1323702"/>
                <a:gd name="connsiteY7" fmla="*/ 78377 h 992777"/>
                <a:gd name="connsiteX8" fmla="*/ 121920 w 1323702"/>
                <a:gd name="connsiteY8" fmla="*/ 0 h 992777"/>
                <a:gd name="connsiteX9" fmla="*/ 113211 w 1323702"/>
                <a:gd name="connsiteY9" fmla="*/ 130628 h 992777"/>
                <a:gd name="connsiteX10" fmla="*/ 0 w 1323702"/>
                <a:gd name="connsiteY10" fmla="*/ 130628 h 992777"/>
                <a:gd name="connsiteX11" fmla="*/ 0 w 1323702"/>
                <a:gd name="connsiteY11" fmla="*/ 984068 h 992777"/>
                <a:gd name="connsiteX0" fmla="*/ 0 w 1323702"/>
                <a:gd name="connsiteY0" fmla="*/ 957942 h 966651"/>
                <a:gd name="connsiteX1" fmla="*/ 1323702 w 1323702"/>
                <a:gd name="connsiteY1" fmla="*/ 966651 h 966651"/>
                <a:gd name="connsiteX2" fmla="*/ 1323702 w 1323702"/>
                <a:gd name="connsiteY2" fmla="*/ 95794 h 966651"/>
                <a:gd name="connsiteX3" fmla="*/ 1210491 w 1323702"/>
                <a:gd name="connsiteY3" fmla="*/ 104502 h 966651"/>
                <a:gd name="connsiteX4" fmla="*/ 1210491 w 1323702"/>
                <a:gd name="connsiteY4" fmla="*/ 8709 h 966651"/>
                <a:gd name="connsiteX5" fmla="*/ 940525 w 1323702"/>
                <a:gd name="connsiteY5" fmla="*/ 43542 h 966651"/>
                <a:gd name="connsiteX6" fmla="*/ 670560 w 1323702"/>
                <a:gd name="connsiteY6" fmla="*/ 156754 h 966651"/>
                <a:gd name="connsiteX7" fmla="*/ 461554 w 1323702"/>
                <a:gd name="connsiteY7" fmla="*/ 52251 h 966651"/>
                <a:gd name="connsiteX8" fmla="*/ 130629 w 1323702"/>
                <a:gd name="connsiteY8" fmla="*/ 0 h 966651"/>
                <a:gd name="connsiteX9" fmla="*/ 113211 w 1323702"/>
                <a:gd name="connsiteY9" fmla="*/ 104502 h 966651"/>
                <a:gd name="connsiteX10" fmla="*/ 0 w 1323702"/>
                <a:gd name="connsiteY10" fmla="*/ 104502 h 966651"/>
                <a:gd name="connsiteX11" fmla="*/ 0 w 1323702"/>
                <a:gd name="connsiteY11" fmla="*/ 957942 h 96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3702" h="966651">
                  <a:moveTo>
                    <a:pt x="0" y="957942"/>
                  </a:moveTo>
                  <a:lnTo>
                    <a:pt x="1323702" y="966651"/>
                  </a:lnTo>
                  <a:lnTo>
                    <a:pt x="1323702" y="95794"/>
                  </a:lnTo>
                  <a:lnTo>
                    <a:pt x="1210491" y="104502"/>
                  </a:lnTo>
                  <a:lnTo>
                    <a:pt x="1210491" y="8709"/>
                  </a:lnTo>
                  <a:lnTo>
                    <a:pt x="940525" y="43542"/>
                  </a:lnTo>
                  <a:lnTo>
                    <a:pt x="670560" y="156754"/>
                  </a:lnTo>
                  <a:lnTo>
                    <a:pt x="461554" y="52251"/>
                  </a:lnTo>
                  <a:lnTo>
                    <a:pt x="130629" y="0"/>
                  </a:lnTo>
                  <a:lnTo>
                    <a:pt x="113211" y="104502"/>
                  </a:lnTo>
                  <a:lnTo>
                    <a:pt x="0" y="104502"/>
                  </a:lnTo>
                  <a:lnTo>
                    <a:pt x="0" y="95794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C9991419-14FD-4BFE-95A9-4E0CB182ABEA}"/>
                </a:ext>
              </a:extLst>
            </p:cNvPr>
            <p:cNvPicPr>
              <a:picLocks noChangeAspect="1"/>
            </p:cNvPicPr>
            <p:nvPr userDrawn="1"/>
          </p:nvPicPr>
          <p:blipFill>
            <a:blip r:embed="rId3"/>
            <a:stretch>
              <a:fillRect/>
            </a:stretch>
          </p:blipFill>
          <p:spPr>
            <a:xfrm>
              <a:off x="10469640" y="356125"/>
              <a:ext cx="1372080" cy="1083255"/>
            </a:xfrm>
            <a:prstGeom prst="rect">
              <a:avLst/>
            </a:prstGeom>
            <a:noFill/>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rgbClr val="002A3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rgbClr val="FADB4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691E144-7C6F-4586-8390-76C66049F51B}" type="datetime1">
              <a:rPr lang="en-US" smtClean="0"/>
              <a:t>10/20/2019</a:t>
            </a:fld>
            <a:endParaRPr lang="en-US" dirty="0"/>
          </a:p>
        </p:txBody>
      </p:sp>
      <p:sp>
        <p:nvSpPr>
          <p:cNvPr id="6" name="Footer Placeholder 5"/>
          <p:cNvSpPr>
            <a:spLocks noGrp="1"/>
          </p:cNvSpPr>
          <p:nvPr>
            <p:ph type="ftr" sz="quarter" idx="11"/>
          </p:nvPr>
        </p:nvSpPr>
        <p:spPr/>
        <p:txBody>
          <a:bodyPr/>
          <a:lstStyle/>
          <a:p>
            <a:r>
              <a:rPr lang="en-US"/>
              <a:t>www.mi.gov/earlyliteracy</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2A3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6334316"/>
            <a:ext cx="12191985" cy="66484"/>
          </a:xfrm>
          <a:prstGeom prst="rect">
            <a:avLst/>
          </a:prstGeom>
          <a:solidFill>
            <a:srgbClr val="FADB4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19725" y="286604"/>
            <a:ext cx="9735955" cy="88710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419725" y="1346625"/>
            <a:ext cx="9735955" cy="4522471"/>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5841E774-59F2-4A93-92F3-59419B9AB915}" type="datetime1">
              <a:rPr lang="en-US" smtClean="0"/>
              <a:t>10/20/2019</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www.mi.gov/earlyliteracy</a:t>
            </a:r>
            <a:endParaRPr lang="en-US" dirty="0"/>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900">
                <a:solidFill>
                  <a:srgbClr val="FFFFFF"/>
                </a:solidFill>
              </a:defRPr>
            </a:lvl1pPr>
          </a:lstStyle>
          <a:p>
            <a:fld id="{4FAB73BC-B049-4115-A692-8D63A059BFB8}" type="slidenum">
              <a:rPr lang="en-US" smtClean="0"/>
              <a:pPr/>
              <a:t>‹#›</a:t>
            </a:fld>
            <a:endParaRPr lang="en-US" dirty="0"/>
          </a:p>
        </p:txBody>
      </p:sp>
      <p:cxnSp>
        <p:nvCxnSpPr>
          <p:cNvPr id="10" name="Straight Connector 9"/>
          <p:cNvCxnSpPr>
            <a:cxnSpLocks/>
          </p:cNvCxnSpPr>
          <p:nvPr/>
        </p:nvCxnSpPr>
        <p:spPr>
          <a:xfrm>
            <a:off x="1419726" y="1260165"/>
            <a:ext cx="974076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automatically generated">
            <a:extLst>
              <a:ext uri="{FF2B5EF4-FFF2-40B4-BE49-F238E27FC236}">
                <a16:creationId xmlns:a16="http://schemas.microsoft.com/office/drawing/2014/main" id="{95B2B27B-011A-4F46-8022-E7567ED2302F}"/>
              </a:ext>
            </a:extLst>
          </p:cNvPr>
          <p:cNvPicPr>
            <a:picLocks noChangeAspect="1"/>
          </p:cNvPicPr>
          <p:nvPr userDrawn="1"/>
        </p:nvPicPr>
        <p:blipFill>
          <a:blip r:embed="rId12"/>
          <a:stretch>
            <a:fillRect/>
          </a:stretch>
        </p:blipFill>
        <p:spPr>
          <a:xfrm>
            <a:off x="10268072" y="5526735"/>
            <a:ext cx="887608" cy="700765"/>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C8BAE169-4083-44CE-A580-3926446A8FAB}"/>
              </a:ext>
            </a:extLst>
          </p:cNvPr>
          <p:cNvPicPr>
            <a:picLocks noChangeAspect="1"/>
          </p:cNvPicPr>
          <p:nvPr userDrawn="1"/>
        </p:nvPicPr>
        <p:blipFill rotWithShape="1">
          <a:blip r:embed="rId13"/>
          <a:srcRect l="-132" t="-1" r="92510" b="52045"/>
          <a:stretch/>
        </p:blipFill>
        <p:spPr>
          <a:xfrm>
            <a:off x="-18935" y="-36099"/>
            <a:ext cx="1092468" cy="636771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p:txStyles>
    <p:titleStyle>
      <a:lvl1pPr algn="l" defTabSz="685800" rtl="0" eaLnBrk="1" latinLnBrk="0" hangingPunct="1">
        <a:lnSpc>
          <a:spcPct val="85000"/>
        </a:lnSpc>
        <a:spcBef>
          <a:spcPct val="0"/>
        </a:spcBef>
        <a:buNone/>
        <a:defRPr sz="3600" kern="1200" spc="-38" baseline="0">
          <a:solidFill>
            <a:srgbClr val="002A3A"/>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002A3A"/>
          </a:solidFill>
          <a:latin typeface="+mn-lt"/>
          <a:ea typeface="+mn-ea"/>
          <a:cs typeface="+mn-cs"/>
        </a:defRPr>
      </a:lvl1pPr>
      <a:lvl2pPr marL="347663" indent="-197644" algn="l" defTabSz="685800" rtl="0" eaLnBrk="1" latinLnBrk="0" hangingPunct="1">
        <a:lnSpc>
          <a:spcPct val="90000"/>
        </a:lnSpc>
        <a:spcBef>
          <a:spcPts val="150"/>
        </a:spcBef>
        <a:spcAft>
          <a:spcPts val="300"/>
        </a:spcAft>
        <a:buClr>
          <a:srgbClr val="0073C4"/>
        </a:buClr>
        <a:buFont typeface="Courier New" panose="02070309020205020404" pitchFamily="49" charset="0"/>
        <a:buChar char="o"/>
        <a:defRPr sz="1350" kern="1200">
          <a:solidFill>
            <a:srgbClr val="002A3A"/>
          </a:solidFill>
          <a:latin typeface="+mn-lt"/>
          <a:ea typeface="+mn-ea"/>
          <a:cs typeface="+mn-cs"/>
        </a:defRPr>
      </a:lvl2pPr>
      <a:lvl3pPr marL="511969" indent="-178594" algn="l" defTabSz="685800" rtl="0" eaLnBrk="1" latinLnBrk="0" hangingPunct="1">
        <a:lnSpc>
          <a:spcPct val="90000"/>
        </a:lnSpc>
        <a:spcBef>
          <a:spcPts val="150"/>
        </a:spcBef>
        <a:spcAft>
          <a:spcPts val="300"/>
        </a:spcAft>
        <a:buClr>
          <a:srgbClr val="0073C4"/>
        </a:buClr>
        <a:buFont typeface="Courier New" panose="02070309020205020404" pitchFamily="49" charset="0"/>
        <a:buChar char="o"/>
        <a:defRPr sz="1050" kern="1200">
          <a:solidFill>
            <a:srgbClr val="002A3A"/>
          </a:solidFill>
          <a:latin typeface="+mn-lt"/>
          <a:ea typeface="+mn-ea"/>
          <a:cs typeface="+mn-cs"/>
        </a:defRPr>
      </a:lvl3pPr>
      <a:lvl4pPr marL="645319" indent="-175022" algn="l" defTabSz="685800" rtl="0" eaLnBrk="1" latinLnBrk="0" hangingPunct="1">
        <a:lnSpc>
          <a:spcPct val="90000"/>
        </a:lnSpc>
        <a:spcBef>
          <a:spcPts val="150"/>
        </a:spcBef>
        <a:spcAft>
          <a:spcPts val="300"/>
        </a:spcAft>
        <a:buClr>
          <a:srgbClr val="0073C4"/>
        </a:buClr>
        <a:buFont typeface="Courier New" panose="02070309020205020404" pitchFamily="49" charset="0"/>
        <a:buChar char="o"/>
        <a:defRPr sz="1050" kern="1200">
          <a:solidFill>
            <a:srgbClr val="002A3A"/>
          </a:solidFill>
          <a:latin typeface="+mn-lt"/>
          <a:ea typeface="+mn-ea"/>
          <a:cs typeface="+mn-cs"/>
        </a:defRPr>
      </a:lvl4pPr>
      <a:lvl5pPr marL="819150" indent="-205979" algn="l" defTabSz="685800" rtl="0" eaLnBrk="1" latinLnBrk="0" hangingPunct="1">
        <a:lnSpc>
          <a:spcPct val="90000"/>
        </a:lnSpc>
        <a:spcBef>
          <a:spcPts val="150"/>
        </a:spcBef>
        <a:spcAft>
          <a:spcPts val="300"/>
        </a:spcAft>
        <a:buClr>
          <a:srgbClr val="0073C4"/>
        </a:buClr>
        <a:buFont typeface="Courier New" panose="02070309020205020404" pitchFamily="49" charset="0"/>
        <a:buChar char="o"/>
        <a:defRPr sz="1050" kern="1200">
          <a:solidFill>
            <a:srgbClr val="002A3A"/>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creativecommons.org/licenses/by-nc-sa/3.0/" TargetMode="External"/><Relationship Id="rId4" Type="http://schemas.openxmlformats.org/officeDocument/2006/relationships/hyperlink" Target="http://www.flickr.com/photos/evilpeacock/6304553045/"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wsBO8IhN-gw" TargetMode="Externa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hyperlink" Target="mailto:Mde-earlyliteracy@michigan.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michigan.gov/documents/mde/Read_by_Grade_3_Parent_Awareness_Toolkit-_Parent_Resources_647552_7.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vMnR2fC_pRE"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912B1-D290-4DC8-AABA-CADF5CDBD114}"/>
              </a:ext>
            </a:extLst>
          </p:cNvPr>
          <p:cNvSpPr>
            <a:spLocks noGrp="1"/>
          </p:cNvSpPr>
          <p:nvPr>
            <p:ph type="ctrTitle"/>
          </p:nvPr>
        </p:nvSpPr>
        <p:spPr/>
        <p:txBody>
          <a:bodyPr>
            <a:normAutofit/>
          </a:bodyPr>
          <a:lstStyle/>
          <a:p>
            <a:r>
              <a:rPr lang="en-US" dirty="0"/>
              <a:t>Read by Grade Three: </a:t>
            </a:r>
            <a:br>
              <a:rPr lang="en-US" dirty="0"/>
            </a:br>
            <a:r>
              <a:rPr lang="en-US" sz="3300" dirty="0"/>
              <a:t>A Guide For Parents</a:t>
            </a:r>
          </a:p>
        </p:txBody>
      </p:sp>
      <p:sp>
        <p:nvSpPr>
          <p:cNvPr id="3" name="Subtitle 2">
            <a:extLst>
              <a:ext uri="{FF2B5EF4-FFF2-40B4-BE49-F238E27FC236}">
                <a16:creationId xmlns:a16="http://schemas.microsoft.com/office/drawing/2014/main" id="{0B4B4C92-1789-4537-8E23-E7D59493FDD9}"/>
              </a:ext>
            </a:extLst>
          </p:cNvPr>
          <p:cNvSpPr>
            <a:spLocks noGrp="1"/>
          </p:cNvSpPr>
          <p:nvPr>
            <p:ph type="subTitle" idx="1"/>
          </p:nvPr>
        </p:nvSpPr>
        <p:spPr/>
        <p:txBody>
          <a:bodyPr vert="horz" lIns="68580" tIns="34290" rIns="68580" bIns="34290" rtlCol="0" anchor="t">
            <a:normAutofit/>
          </a:bodyPr>
          <a:lstStyle/>
          <a:p>
            <a:endParaRPr lang="en-US" dirty="0">
              <a:latin typeface="Cambria" panose="02040503050406030204" pitchFamily="18" charset="0"/>
              <a:ea typeface="Cambria"/>
            </a:endParaRPr>
          </a:p>
          <a:p>
            <a:r>
              <a:rPr lang="en-US" sz="1950" dirty="0">
                <a:latin typeface="Calibri" panose="020F0502020204030204" pitchFamily="34" charset="0"/>
                <a:cs typeface="Calibri" panose="020F0502020204030204" pitchFamily="34" charset="0"/>
              </a:rPr>
              <a:t>The Michigan Department of Education</a:t>
            </a:r>
          </a:p>
          <a:p>
            <a:r>
              <a:rPr lang="en-US" sz="1950" dirty="0">
                <a:latin typeface="Calibri" panose="020F0502020204030204" pitchFamily="34" charset="0"/>
                <a:cs typeface="Calibri" panose="020F0502020204030204" pitchFamily="34" charset="0"/>
              </a:rPr>
              <a:t>Office of partnership Districts (OPD) </a:t>
            </a:r>
          </a:p>
          <a:p>
            <a:r>
              <a:rPr lang="en-US" sz="1950" dirty="0">
                <a:latin typeface="Calibri" panose="020F0502020204030204" pitchFamily="34" charset="0"/>
                <a:cs typeface="Calibri" panose="020F0502020204030204" pitchFamily="34" charset="0"/>
              </a:rPr>
              <a:t>Office of Educational Supports (OES)</a:t>
            </a:r>
          </a:p>
        </p:txBody>
      </p:sp>
    </p:spTree>
    <p:extLst>
      <p:ext uri="{BB962C8B-B14F-4D97-AF65-F5344CB8AC3E}">
        <p14:creationId xmlns:p14="http://schemas.microsoft.com/office/powerpoint/2010/main" val="2984345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502BB-51EC-426E-AAA9-26674D987235}"/>
              </a:ext>
            </a:extLst>
          </p:cNvPr>
          <p:cNvSpPr>
            <a:spLocks noGrp="1"/>
          </p:cNvSpPr>
          <p:nvPr>
            <p:ph type="title"/>
          </p:nvPr>
        </p:nvSpPr>
        <p:spPr/>
        <p:txBody>
          <a:bodyPr/>
          <a:lstStyle/>
          <a:p>
            <a:r>
              <a:rPr lang="en-US" dirty="0">
                <a:ea typeface="Verdana"/>
              </a:rPr>
              <a:t>Read at Home Plans</a:t>
            </a:r>
            <a:endParaRPr lang="en-US" dirty="0"/>
          </a:p>
        </p:txBody>
      </p:sp>
      <p:sp>
        <p:nvSpPr>
          <p:cNvPr id="3" name="Content Placeholder 2">
            <a:extLst>
              <a:ext uri="{FF2B5EF4-FFF2-40B4-BE49-F238E27FC236}">
                <a16:creationId xmlns:a16="http://schemas.microsoft.com/office/drawing/2014/main" id="{9BBE3491-8858-4BC1-8662-5E84F4A3076E}"/>
              </a:ext>
            </a:extLst>
          </p:cNvPr>
          <p:cNvSpPr>
            <a:spLocks noGrp="1"/>
          </p:cNvSpPr>
          <p:nvPr>
            <p:ph idx="1"/>
          </p:nvPr>
        </p:nvSpPr>
        <p:spPr/>
        <p:txBody>
          <a:bodyPr vert="horz" lIns="0" tIns="34290" rIns="0" bIns="34290" rtlCol="0" anchor="t">
            <a:normAutofit/>
          </a:bodyPr>
          <a:lstStyle/>
          <a:p>
            <a:endParaRPr lang="en-US" dirty="0">
              <a:ea typeface="Verdana"/>
            </a:endParaRPr>
          </a:p>
          <a:p>
            <a:r>
              <a:rPr lang="en-US" sz="2100" dirty="0">
                <a:ea typeface="Verdana"/>
              </a:rPr>
              <a:t>A Read at Home Plan may be a support necessary for parents to help their child improve literacy at home.</a:t>
            </a:r>
          </a:p>
          <a:p>
            <a:r>
              <a:rPr lang="en-US" sz="2100" dirty="0">
                <a:ea typeface="Verdana"/>
              </a:rPr>
              <a:t> </a:t>
            </a:r>
          </a:p>
        </p:txBody>
      </p:sp>
      <p:sp>
        <p:nvSpPr>
          <p:cNvPr id="5" name="Date Placeholder 4">
            <a:extLst>
              <a:ext uri="{FF2B5EF4-FFF2-40B4-BE49-F238E27FC236}">
                <a16:creationId xmlns:a16="http://schemas.microsoft.com/office/drawing/2014/main" id="{F987396D-9A59-49E9-89CC-07C51B75A596}"/>
              </a:ext>
            </a:extLst>
          </p:cNvPr>
          <p:cNvSpPr>
            <a:spLocks noGrp="1"/>
          </p:cNvSpPr>
          <p:nvPr>
            <p:ph type="dt" sz="half" idx="10"/>
          </p:nvPr>
        </p:nvSpPr>
        <p:spPr/>
        <p:txBody>
          <a:bodyPr/>
          <a:lstStyle/>
          <a:p>
            <a:fld id="{11E98F9E-C4E2-4D2C-BCAB-DAE06BD6CE47}" type="datetime1">
              <a:rPr lang="en-US" smtClean="0"/>
              <a:t>10/20/2019</a:t>
            </a:fld>
            <a:endParaRPr lang="en-US" dirty="0"/>
          </a:p>
        </p:txBody>
      </p:sp>
      <p:sp>
        <p:nvSpPr>
          <p:cNvPr id="6" name="Footer Placeholder 5">
            <a:extLst>
              <a:ext uri="{FF2B5EF4-FFF2-40B4-BE49-F238E27FC236}">
                <a16:creationId xmlns:a16="http://schemas.microsoft.com/office/drawing/2014/main" id="{CC9D294F-4E24-4042-9DF8-A4A11510FC45}"/>
              </a:ext>
            </a:extLst>
          </p:cNvPr>
          <p:cNvSpPr>
            <a:spLocks noGrp="1"/>
          </p:cNvSpPr>
          <p:nvPr>
            <p:ph type="ftr" sz="quarter" idx="11"/>
          </p:nvPr>
        </p:nvSpPr>
        <p:spPr/>
        <p:txBody>
          <a:bodyPr/>
          <a:lstStyle/>
          <a:p>
            <a:r>
              <a:rPr lang="en-US"/>
              <a:t>www.mi.gov/earlyliteracy</a:t>
            </a:r>
            <a:endParaRPr lang="en-US" dirty="0"/>
          </a:p>
        </p:txBody>
      </p:sp>
      <p:sp>
        <p:nvSpPr>
          <p:cNvPr id="7" name="Slide Number Placeholder 6">
            <a:extLst>
              <a:ext uri="{FF2B5EF4-FFF2-40B4-BE49-F238E27FC236}">
                <a16:creationId xmlns:a16="http://schemas.microsoft.com/office/drawing/2014/main" id="{EBEC7276-44BC-4B0A-9928-208E540A8A42}"/>
              </a:ext>
            </a:extLst>
          </p:cNvPr>
          <p:cNvSpPr>
            <a:spLocks noGrp="1"/>
          </p:cNvSpPr>
          <p:nvPr>
            <p:ph type="sldNum" sz="quarter" idx="12"/>
          </p:nvPr>
        </p:nvSpPr>
        <p:spPr/>
        <p:txBody>
          <a:bodyPr/>
          <a:lstStyle/>
          <a:p>
            <a:fld id="{4FAB73BC-B049-4115-A692-8D63A059BFB8}" type="slidenum">
              <a:rPr lang="en-US" dirty="0"/>
              <a:pPr/>
              <a:t>10</a:t>
            </a:fld>
            <a:endParaRPr lang="en-US" dirty="0"/>
          </a:p>
        </p:txBody>
      </p:sp>
    </p:spTree>
    <p:extLst>
      <p:ext uri="{BB962C8B-B14F-4D97-AF65-F5344CB8AC3E}">
        <p14:creationId xmlns:p14="http://schemas.microsoft.com/office/powerpoint/2010/main" val="432803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E9FC-820E-4B72-BA9B-9E197B1EE610}"/>
              </a:ext>
            </a:extLst>
          </p:cNvPr>
          <p:cNvSpPr>
            <a:spLocks noGrp="1"/>
          </p:cNvSpPr>
          <p:nvPr>
            <p:ph type="title"/>
          </p:nvPr>
        </p:nvSpPr>
        <p:spPr/>
        <p:txBody>
          <a:bodyPr>
            <a:normAutofit/>
          </a:bodyPr>
          <a:lstStyle/>
          <a:p>
            <a:r>
              <a:rPr lang="en-US" dirty="0"/>
              <a:t>What is a District’s Retention/Promotion Process?</a:t>
            </a:r>
          </a:p>
        </p:txBody>
      </p:sp>
      <p:sp>
        <p:nvSpPr>
          <p:cNvPr id="3" name="Text Placeholder 2">
            <a:extLst>
              <a:ext uri="{FF2B5EF4-FFF2-40B4-BE49-F238E27FC236}">
                <a16:creationId xmlns:a16="http://schemas.microsoft.com/office/drawing/2014/main" id="{771B3B6F-BB20-430F-9449-31993E6E1A01}"/>
              </a:ext>
            </a:extLst>
          </p:cNvPr>
          <p:cNvSpPr>
            <a:spLocks noGrp="1"/>
          </p:cNvSpPr>
          <p:nvPr>
            <p:ph type="body" idx="1"/>
          </p:nvPr>
        </p:nvSpPr>
        <p:spPr/>
        <p:txBody>
          <a:bodyPr/>
          <a:lstStyle/>
          <a:p>
            <a:endParaRPr lang="en-US" dirty="0">
              <a:ea typeface="Verdana"/>
            </a:endParaRPr>
          </a:p>
        </p:txBody>
      </p:sp>
      <p:sp>
        <p:nvSpPr>
          <p:cNvPr id="4" name="Date Placeholder 3">
            <a:extLst>
              <a:ext uri="{FF2B5EF4-FFF2-40B4-BE49-F238E27FC236}">
                <a16:creationId xmlns:a16="http://schemas.microsoft.com/office/drawing/2014/main" id="{2521E9ED-F96B-4416-8983-555745F63109}"/>
              </a:ext>
            </a:extLst>
          </p:cNvPr>
          <p:cNvSpPr>
            <a:spLocks noGrp="1"/>
          </p:cNvSpPr>
          <p:nvPr>
            <p:ph type="dt" sz="half" idx="10"/>
          </p:nvPr>
        </p:nvSpPr>
        <p:spPr/>
        <p:txBody>
          <a:bodyPr/>
          <a:lstStyle/>
          <a:p>
            <a:fld id="{56CF5191-6235-4B2E-8B21-D9E89E4355AB}" type="datetime1">
              <a:rPr lang="en-US" smtClean="0"/>
              <a:t>10/20/2019</a:t>
            </a:fld>
            <a:endParaRPr lang="en-US" dirty="0"/>
          </a:p>
        </p:txBody>
      </p:sp>
      <p:sp>
        <p:nvSpPr>
          <p:cNvPr id="5" name="Footer Placeholder 4">
            <a:extLst>
              <a:ext uri="{FF2B5EF4-FFF2-40B4-BE49-F238E27FC236}">
                <a16:creationId xmlns:a16="http://schemas.microsoft.com/office/drawing/2014/main" id="{07019E3D-3227-4399-A1C8-0836EE56C1BF}"/>
              </a:ext>
            </a:extLst>
          </p:cNvPr>
          <p:cNvSpPr>
            <a:spLocks noGrp="1"/>
          </p:cNvSpPr>
          <p:nvPr>
            <p:ph type="ftr" sz="quarter" idx="11"/>
          </p:nvPr>
        </p:nvSpPr>
        <p:spPr/>
        <p:txBody>
          <a:bodyPr/>
          <a:lstStyle/>
          <a:p>
            <a:r>
              <a:rPr lang="en-US"/>
              <a:t>www.mi.gov/earlyliteracy</a:t>
            </a:r>
            <a:endParaRPr lang="en-US" dirty="0"/>
          </a:p>
        </p:txBody>
      </p:sp>
      <p:sp>
        <p:nvSpPr>
          <p:cNvPr id="6" name="Slide Number Placeholder 5">
            <a:extLst>
              <a:ext uri="{FF2B5EF4-FFF2-40B4-BE49-F238E27FC236}">
                <a16:creationId xmlns:a16="http://schemas.microsoft.com/office/drawing/2014/main" id="{9C0B46EE-02D3-42B7-9E40-F87839F936D7}"/>
              </a:ext>
            </a:extLst>
          </p:cNvPr>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357888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E9FC-820E-4B72-BA9B-9E197B1EE610}"/>
              </a:ext>
            </a:extLst>
          </p:cNvPr>
          <p:cNvSpPr>
            <a:spLocks noGrp="1"/>
          </p:cNvSpPr>
          <p:nvPr>
            <p:ph type="title"/>
          </p:nvPr>
        </p:nvSpPr>
        <p:spPr/>
        <p:txBody>
          <a:bodyPr/>
          <a:lstStyle/>
          <a:p>
            <a:r>
              <a:rPr lang="en-US" dirty="0"/>
              <a:t>What is Promotion?</a:t>
            </a:r>
          </a:p>
        </p:txBody>
      </p:sp>
      <p:sp>
        <p:nvSpPr>
          <p:cNvPr id="3" name="Text Placeholder 2">
            <a:extLst>
              <a:ext uri="{FF2B5EF4-FFF2-40B4-BE49-F238E27FC236}">
                <a16:creationId xmlns:a16="http://schemas.microsoft.com/office/drawing/2014/main" id="{771B3B6F-BB20-430F-9449-31993E6E1A01}"/>
              </a:ext>
            </a:extLst>
          </p:cNvPr>
          <p:cNvSpPr>
            <a:spLocks noGrp="1"/>
          </p:cNvSpPr>
          <p:nvPr>
            <p:ph type="body" idx="1"/>
          </p:nvPr>
        </p:nvSpPr>
        <p:spPr/>
        <p:txBody>
          <a:bodyPr/>
          <a:lstStyle/>
          <a:p>
            <a:endParaRPr lang="en-US" dirty="0">
              <a:ea typeface="Verdana"/>
            </a:endParaRPr>
          </a:p>
        </p:txBody>
      </p:sp>
      <p:sp>
        <p:nvSpPr>
          <p:cNvPr id="4" name="Date Placeholder 3">
            <a:extLst>
              <a:ext uri="{FF2B5EF4-FFF2-40B4-BE49-F238E27FC236}">
                <a16:creationId xmlns:a16="http://schemas.microsoft.com/office/drawing/2014/main" id="{2521E9ED-F96B-4416-8983-555745F63109}"/>
              </a:ext>
            </a:extLst>
          </p:cNvPr>
          <p:cNvSpPr>
            <a:spLocks noGrp="1"/>
          </p:cNvSpPr>
          <p:nvPr>
            <p:ph type="dt" sz="half" idx="10"/>
          </p:nvPr>
        </p:nvSpPr>
        <p:spPr/>
        <p:txBody>
          <a:bodyPr/>
          <a:lstStyle/>
          <a:p>
            <a:fld id="{56CF5191-6235-4B2E-8B21-D9E89E4355AB}" type="datetime1">
              <a:rPr lang="en-US" smtClean="0"/>
              <a:t>10/20/2019</a:t>
            </a:fld>
            <a:endParaRPr lang="en-US" dirty="0"/>
          </a:p>
        </p:txBody>
      </p:sp>
      <p:sp>
        <p:nvSpPr>
          <p:cNvPr id="5" name="Footer Placeholder 4">
            <a:extLst>
              <a:ext uri="{FF2B5EF4-FFF2-40B4-BE49-F238E27FC236}">
                <a16:creationId xmlns:a16="http://schemas.microsoft.com/office/drawing/2014/main" id="{07019E3D-3227-4399-A1C8-0836EE56C1BF}"/>
              </a:ext>
            </a:extLst>
          </p:cNvPr>
          <p:cNvSpPr>
            <a:spLocks noGrp="1"/>
          </p:cNvSpPr>
          <p:nvPr>
            <p:ph type="ftr" sz="quarter" idx="11"/>
          </p:nvPr>
        </p:nvSpPr>
        <p:spPr/>
        <p:txBody>
          <a:bodyPr/>
          <a:lstStyle/>
          <a:p>
            <a:r>
              <a:rPr lang="en-US"/>
              <a:t>www.mi.gov/earlyliteracy</a:t>
            </a:r>
            <a:endParaRPr lang="en-US" dirty="0"/>
          </a:p>
        </p:txBody>
      </p:sp>
      <p:sp>
        <p:nvSpPr>
          <p:cNvPr id="6" name="Slide Number Placeholder 5">
            <a:extLst>
              <a:ext uri="{FF2B5EF4-FFF2-40B4-BE49-F238E27FC236}">
                <a16:creationId xmlns:a16="http://schemas.microsoft.com/office/drawing/2014/main" id="{9C0B46EE-02D3-42B7-9E40-F87839F936D7}"/>
              </a:ext>
            </a:extLst>
          </p:cNvPr>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3048732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C3F7C-56BD-48C4-8546-0BE5302CA3CC}"/>
              </a:ext>
            </a:extLst>
          </p:cNvPr>
          <p:cNvSpPr>
            <a:spLocks noGrp="1"/>
          </p:cNvSpPr>
          <p:nvPr>
            <p:ph type="title"/>
          </p:nvPr>
        </p:nvSpPr>
        <p:spPr/>
        <p:txBody>
          <a:bodyPr/>
          <a:lstStyle/>
          <a:p>
            <a:pPr algn="ctr"/>
            <a:r>
              <a:rPr lang="en-US" dirty="0">
                <a:solidFill>
                  <a:schemeClr val="tx2"/>
                </a:solidFill>
              </a:rPr>
              <a:t>Promotion to Grade 4</a:t>
            </a:r>
          </a:p>
        </p:txBody>
      </p:sp>
      <p:sp>
        <p:nvSpPr>
          <p:cNvPr id="3" name="Content Placeholder 2">
            <a:extLst>
              <a:ext uri="{FF2B5EF4-FFF2-40B4-BE49-F238E27FC236}">
                <a16:creationId xmlns:a16="http://schemas.microsoft.com/office/drawing/2014/main" id="{844935D1-9136-4252-BAF2-669EA900E66D}"/>
              </a:ext>
            </a:extLst>
          </p:cNvPr>
          <p:cNvSpPr>
            <a:spLocks noGrp="1"/>
          </p:cNvSpPr>
          <p:nvPr>
            <p:ph idx="1"/>
          </p:nvPr>
        </p:nvSpPr>
        <p:spPr/>
        <p:txBody>
          <a:bodyPr vert="horz" lIns="0" tIns="34290" rIns="0" bIns="34290" rtlCol="0" anchor="t">
            <a:normAutofit/>
          </a:bodyPr>
          <a:lstStyle/>
          <a:p>
            <a:pPr marL="0" indent="0">
              <a:buNone/>
            </a:pPr>
            <a:r>
              <a:rPr lang="en-US" sz="1800" dirty="0"/>
              <a:t>For all 3</a:t>
            </a:r>
            <a:r>
              <a:rPr lang="en-US" sz="1800" baseline="30000" dirty="0"/>
              <a:t>rd</a:t>
            </a:r>
            <a:r>
              <a:rPr lang="en-US" sz="1800" dirty="0"/>
              <a:t> grade students, the district must ensure </a:t>
            </a:r>
            <a:r>
              <a:rPr lang="en-US" sz="1800" b="1" u="sng" dirty="0"/>
              <a:t>ONE</a:t>
            </a:r>
            <a:r>
              <a:rPr lang="en-US" sz="1800" dirty="0"/>
              <a:t> of the following before students move onto the next grade:</a:t>
            </a:r>
            <a:endParaRPr lang="en-US" dirty="0"/>
          </a:p>
          <a:p>
            <a:pPr marL="0" indent="0">
              <a:buNone/>
            </a:pPr>
            <a:endParaRPr lang="en-US" dirty="0"/>
          </a:p>
          <a:p>
            <a:pPr marL="296466" lvl="1" indent="-296466"/>
            <a:r>
              <a:rPr lang="en-US" sz="1800" dirty="0"/>
              <a:t>Has a reading score that is less than </a:t>
            </a:r>
            <a:r>
              <a:rPr lang="en-US" sz="1800" u="sng" dirty="0"/>
              <a:t>one</a:t>
            </a:r>
            <a:r>
              <a:rPr lang="en-US" sz="1800" dirty="0"/>
              <a:t> grade level behind on the Grade 3 M-Step ELA test</a:t>
            </a:r>
            <a:endParaRPr lang="en-US" sz="1800" dirty="0">
              <a:ea typeface="Verdana"/>
            </a:endParaRPr>
          </a:p>
          <a:p>
            <a:pPr marL="296228" lvl="1" indent="-296228"/>
            <a:r>
              <a:rPr lang="en-US" sz="1800" dirty="0"/>
              <a:t>Demonstrates Grade 3 reading level through performance on an alternative standardized reading test approved by the Superintendent of Public Instruction</a:t>
            </a:r>
            <a:endParaRPr lang="en-US" sz="1800" dirty="0">
              <a:ea typeface="Verdana"/>
            </a:endParaRPr>
          </a:p>
          <a:p>
            <a:pPr marL="296466" lvl="1" indent="-296466"/>
            <a:r>
              <a:rPr lang="en-US" sz="1800" dirty="0"/>
              <a:t>Demonstrates a Grade 3 reading level through a portfolio demonstrating competency in all Grade 3 state ELA standards</a:t>
            </a:r>
          </a:p>
          <a:p>
            <a:pPr>
              <a:buFont typeface="Courier New" panose="02070309020205020404" pitchFamily="49" charset="0"/>
              <a:buChar char="o"/>
            </a:pPr>
            <a:endParaRPr lang="en-US" dirty="0"/>
          </a:p>
        </p:txBody>
      </p:sp>
      <p:sp>
        <p:nvSpPr>
          <p:cNvPr id="4" name="Date Placeholder 3">
            <a:extLst>
              <a:ext uri="{FF2B5EF4-FFF2-40B4-BE49-F238E27FC236}">
                <a16:creationId xmlns:a16="http://schemas.microsoft.com/office/drawing/2014/main" id="{356F881D-8AAB-4FB9-B1A9-E88521D0F28E}"/>
              </a:ext>
            </a:extLst>
          </p:cNvPr>
          <p:cNvSpPr>
            <a:spLocks noGrp="1"/>
          </p:cNvSpPr>
          <p:nvPr>
            <p:ph type="dt" sz="half" idx="10"/>
          </p:nvPr>
        </p:nvSpPr>
        <p:spPr/>
        <p:txBody>
          <a:bodyPr/>
          <a:lstStyle/>
          <a:p>
            <a:fld id="{B2D7AE25-6E76-43DA-9CA5-FF593702923D}" type="datetime1">
              <a:rPr lang="en-US" smtClean="0"/>
              <a:t>10/20/2019</a:t>
            </a:fld>
            <a:endParaRPr lang="en-US" dirty="0"/>
          </a:p>
        </p:txBody>
      </p:sp>
      <p:sp>
        <p:nvSpPr>
          <p:cNvPr id="5" name="Footer Placeholder 4">
            <a:extLst>
              <a:ext uri="{FF2B5EF4-FFF2-40B4-BE49-F238E27FC236}">
                <a16:creationId xmlns:a16="http://schemas.microsoft.com/office/drawing/2014/main" id="{ED672F36-E6DD-4670-A11B-278900F65F89}"/>
              </a:ext>
            </a:extLst>
          </p:cNvPr>
          <p:cNvSpPr>
            <a:spLocks noGrp="1"/>
          </p:cNvSpPr>
          <p:nvPr>
            <p:ph type="ftr" sz="quarter" idx="11"/>
          </p:nvPr>
        </p:nvSpPr>
        <p:spPr/>
        <p:txBody>
          <a:bodyPr/>
          <a:lstStyle/>
          <a:p>
            <a:r>
              <a:rPr lang="en-US"/>
              <a:t>www.mi.gov/earlyliteracy</a:t>
            </a:r>
            <a:endParaRPr lang="en-US" dirty="0"/>
          </a:p>
        </p:txBody>
      </p:sp>
      <p:sp>
        <p:nvSpPr>
          <p:cNvPr id="6" name="Slide Number Placeholder 5">
            <a:extLst>
              <a:ext uri="{FF2B5EF4-FFF2-40B4-BE49-F238E27FC236}">
                <a16:creationId xmlns:a16="http://schemas.microsoft.com/office/drawing/2014/main" id="{52EDA3B7-EA69-4E5B-AA5C-A0B54390438D}"/>
              </a:ext>
            </a:extLst>
          </p:cNvPr>
          <p:cNvSpPr>
            <a:spLocks noGrp="1"/>
          </p:cNvSpPr>
          <p:nvPr>
            <p:ph type="sldNum" sz="quarter" idx="12"/>
          </p:nvPr>
        </p:nvSpPr>
        <p:spPr/>
        <p:txBody>
          <a:bodyPr/>
          <a:lstStyle/>
          <a:p>
            <a:fld id="{629637A9-119A-49DA-BD12-AAC58B377D80}" type="slidenum">
              <a:rPr lang="en-US" smtClean="0"/>
              <a:t>13</a:t>
            </a:fld>
            <a:endParaRPr lang="en-US" dirty="0"/>
          </a:p>
        </p:txBody>
      </p:sp>
    </p:spTree>
    <p:extLst>
      <p:ext uri="{BB962C8B-B14F-4D97-AF65-F5344CB8AC3E}">
        <p14:creationId xmlns:p14="http://schemas.microsoft.com/office/powerpoint/2010/main" val="328084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E9FC-820E-4B72-BA9B-9E197B1EE610}"/>
              </a:ext>
            </a:extLst>
          </p:cNvPr>
          <p:cNvSpPr>
            <a:spLocks noGrp="1"/>
          </p:cNvSpPr>
          <p:nvPr>
            <p:ph type="title"/>
          </p:nvPr>
        </p:nvSpPr>
        <p:spPr/>
        <p:txBody>
          <a:bodyPr/>
          <a:lstStyle/>
          <a:p>
            <a:r>
              <a:rPr lang="en-US" dirty="0"/>
              <a:t>What is Retention?</a:t>
            </a:r>
          </a:p>
        </p:txBody>
      </p:sp>
      <p:sp>
        <p:nvSpPr>
          <p:cNvPr id="3" name="Text Placeholder 2">
            <a:extLst>
              <a:ext uri="{FF2B5EF4-FFF2-40B4-BE49-F238E27FC236}">
                <a16:creationId xmlns:a16="http://schemas.microsoft.com/office/drawing/2014/main" id="{771B3B6F-BB20-430F-9449-31993E6E1A01}"/>
              </a:ext>
            </a:extLst>
          </p:cNvPr>
          <p:cNvSpPr>
            <a:spLocks noGrp="1"/>
          </p:cNvSpPr>
          <p:nvPr>
            <p:ph type="body" idx="1"/>
          </p:nvPr>
        </p:nvSpPr>
        <p:spPr/>
        <p:txBody>
          <a:bodyPr/>
          <a:lstStyle/>
          <a:p>
            <a:endParaRPr lang="en-US" dirty="0">
              <a:ea typeface="Verdana"/>
            </a:endParaRPr>
          </a:p>
        </p:txBody>
      </p:sp>
      <p:sp>
        <p:nvSpPr>
          <p:cNvPr id="4" name="Date Placeholder 3">
            <a:extLst>
              <a:ext uri="{FF2B5EF4-FFF2-40B4-BE49-F238E27FC236}">
                <a16:creationId xmlns:a16="http://schemas.microsoft.com/office/drawing/2014/main" id="{2521E9ED-F96B-4416-8983-555745F63109}"/>
              </a:ext>
            </a:extLst>
          </p:cNvPr>
          <p:cNvSpPr>
            <a:spLocks noGrp="1"/>
          </p:cNvSpPr>
          <p:nvPr>
            <p:ph type="dt" sz="half" idx="10"/>
          </p:nvPr>
        </p:nvSpPr>
        <p:spPr/>
        <p:txBody>
          <a:bodyPr/>
          <a:lstStyle/>
          <a:p>
            <a:fld id="{56CF5191-6235-4B2E-8B21-D9E89E4355AB}" type="datetime1">
              <a:rPr lang="en-US" smtClean="0"/>
              <a:t>10/20/2019</a:t>
            </a:fld>
            <a:endParaRPr lang="en-US" dirty="0"/>
          </a:p>
        </p:txBody>
      </p:sp>
      <p:sp>
        <p:nvSpPr>
          <p:cNvPr id="5" name="Footer Placeholder 4">
            <a:extLst>
              <a:ext uri="{FF2B5EF4-FFF2-40B4-BE49-F238E27FC236}">
                <a16:creationId xmlns:a16="http://schemas.microsoft.com/office/drawing/2014/main" id="{07019E3D-3227-4399-A1C8-0836EE56C1BF}"/>
              </a:ext>
            </a:extLst>
          </p:cNvPr>
          <p:cNvSpPr>
            <a:spLocks noGrp="1"/>
          </p:cNvSpPr>
          <p:nvPr>
            <p:ph type="ftr" sz="quarter" idx="11"/>
          </p:nvPr>
        </p:nvSpPr>
        <p:spPr/>
        <p:txBody>
          <a:bodyPr/>
          <a:lstStyle/>
          <a:p>
            <a:r>
              <a:rPr lang="en-US"/>
              <a:t>www.mi.gov/earlyliteracy</a:t>
            </a:r>
            <a:endParaRPr lang="en-US" dirty="0"/>
          </a:p>
        </p:txBody>
      </p:sp>
      <p:sp>
        <p:nvSpPr>
          <p:cNvPr id="6" name="Slide Number Placeholder 5">
            <a:extLst>
              <a:ext uri="{FF2B5EF4-FFF2-40B4-BE49-F238E27FC236}">
                <a16:creationId xmlns:a16="http://schemas.microsoft.com/office/drawing/2014/main" id="{9C0B46EE-02D3-42B7-9E40-F87839F936D7}"/>
              </a:ext>
            </a:extLst>
          </p:cNvPr>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7028171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12A1-8A4E-43B9-A297-D6E6AD9B1DCD}"/>
              </a:ext>
            </a:extLst>
          </p:cNvPr>
          <p:cNvSpPr>
            <a:spLocks noGrp="1"/>
          </p:cNvSpPr>
          <p:nvPr>
            <p:ph type="title"/>
          </p:nvPr>
        </p:nvSpPr>
        <p:spPr/>
        <p:txBody>
          <a:bodyPr/>
          <a:lstStyle/>
          <a:p>
            <a:r>
              <a:rPr lang="en-US" dirty="0">
                <a:solidFill>
                  <a:schemeClr val="tx2"/>
                </a:solidFill>
              </a:rPr>
              <a:t>Retention</a:t>
            </a:r>
          </a:p>
        </p:txBody>
      </p:sp>
      <p:sp>
        <p:nvSpPr>
          <p:cNvPr id="3" name="Content Placeholder 2">
            <a:extLst>
              <a:ext uri="{FF2B5EF4-FFF2-40B4-BE49-F238E27FC236}">
                <a16:creationId xmlns:a16="http://schemas.microsoft.com/office/drawing/2014/main" id="{4888C648-E875-43FE-904B-6BFF97F07E53}"/>
              </a:ext>
            </a:extLst>
          </p:cNvPr>
          <p:cNvSpPr>
            <a:spLocks noGrp="1"/>
          </p:cNvSpPr>
          <p:nvPr>
            <p:ph idx="1"/>
          </p:nvPr>
        </p:nvSpPr>
        <p:spPr/>
        <p:txBody>
          <a:bodyPr vert="horz" lIns="0" tIns="34290" rIns="0" bIns="34290" rtlCol="0" anchor="t">
            <a:normAutofit/>
          </a:bodyPr>
          <a:lstStyle/>
          <a:p>
            <a:pPr marL="0" indent="0">
              <a:buNone/>
            </a:pPr>
            <a:r>
              <a:rPr lang="en-US" sz="2700" dirty="0"/>
              <a:t>Beginning with the 2019/2020 school year, students enrolled in Grade 3 who are determined to be </a:t>
            </a:r>
            <a:r>
              <a:rPr lang="en-US" sz="2700" u="sng" dirty="0"/>
              <a:t>one or more</a:t>
            </a:r>
            <a:r>
              <a:rPr lang="en-US" sz="2700" dirty="0"/>
              <a:t> years behind based on the Spring 2020 ELA State Summative Assessment </a:t>
            </a:r>
            <a:r>
              <a:rPr lang="en-US" sz="2700" b="1" u="sng" dirty="0"/>
              <a:t>may</a:t>
            </a:r>
            <a:r>
              <a:rPr lang="en-US" sz="2700" b="1" dirty="0"/>
              <a:t> </a:t>
            </a:r>
            <a:r>
              <a:rPr lang="en-US" sz="2700" i="1" dirty="0"/>
              <a:t>be eligible to be retained.</a:t>
            </a:r>
          </a:p>
          <a:p>
            <a:pPr marL="0" indent="0">
              <a:buNone/>
            </a:pPr>
            <a:endParaRPr lang="en-US" sz="2700" dirty="0">
              <a:ea typeface="Verdana"/>
            </a:endParaRPr>
          </a:p>
          <a:p>
            <a:pPr>
              <a:buFont typeface="Arial" panose="020B0604020202020204" pitchFamily="34" charset="0"/>
              <a:buChar char="•"/>
            </a:pPr>
            <a:endParaRPr lang="en-US" sz="2700" dirty="0"/>
          </a:p>
        </p:txBody>
      </p:sp>
      <p:sp>
        <p:nvSpPr>
          <p:cNvPr id="4" name="Date Placeholder 3">
            <a:extLst>
              <a:ext uri="{FF2B5EF4-FFF2-40B4-BE49-F238E27FC236}">
                <a16:creationId xmlns:a16="http://schemas.microsoft.com/office/drawing/2014/main" id="{C3276BB3-13D7-4CA6-BCB7-4425121E8991}"/>
              </a:ext>
            </a:extLst>
          </p:cNvPr>
          <p:cNvSpPr>
            <a:spLocks noGrp="1"/>
          </p:cNvSpPr>
          <p:nvPr>
            <p:ph type="dt" sz="half" idx="10"/>
          </p:nvPr>
        </p:nvSpPr>
        <p:spPr/>
        <p:txBody>
          <a:bodyPr/>
          <a:lstStyle/>
          <a:p>
            <a:fld id="{B2D7AE25-6E76-43DA-9CA5-FF593702923D}" type="datetime1">
              <a:rPr lang="en-US" smtClean="0"/>
              <a:t>10/20/2019</a:t>
            </a:fld>
            <a:endParaRPr lang="en-US" dirty="0"/>
          </a:p>
        </p:txBody>
      </p:sp>
      <p:sp>
        <p:nvSpPr>
          <p:cNvPr id="5" name="Footer Placeholder 4">
            <a:extLst>
              <a:ext uri="{FF2B5EF4-FFF2-40B4-BE49-F238E27FC236}">
                <a16:creationId xmlns:a16="http://schemas.microsoft.com/office/drawing/2014/main" id="{99D2F1D5-67FC-4653-812B-5CC343F71839}"/>
              </a:ext>
            </a:extLst>
          </p:cNvPr>
          <p:cNvSpPr>
            <a:spLocks noGrp="1"/>
          </p:cNvSpPr>
          <p:nvPr>
            <p:ph type="ftr" sz="quarter" idx="11"/>
          </p:nvPr>
        </p:nvSpPr>
        <p:spPr/>
        <p:txBody>
          <a:bodyPr/>
          <a:lstStyle/>
          <a:p>
            <a:r>
              <a:rPr lang="en-US"/>
              <a:t>www.mi.gov/earlyliteracy</a:t>
            </a:r>
            <a:endParaRPr lang="en-US" dirty="0"/>
          </a:p>
        </p:txBody>
      </p:sp>
      <p:sp>
        <p:nvSpPr>
          <p:cNvPr id="6" name="Slide Number Placeholder 5">
            <a:extLst>
              <a:ext uri="{FF2B5EF4-FFF2-40B4-BE49-F238E27FC236}">
                <a16:creationId xmlns:a16="http://schemas.microsoft.com/office/drawing/2014/main" id="{A8E8A4D9-7ED5-45C9-B1B0-BA63CAC8E235}"/>
              </a:ext>
            </a:extLst>
          </p:cNvPr>
          <p:cNvSpPr>
            <a:spLocks noGrp="1"/>
          </p:cNvSpPr>
          <p:nvPr>
            <p:ph type="sldNum" sz="quarter" idx="12"/>
          </p:nvPr>
        </p:nvSpPr>
        <p:spPr/>
        <p:txBody>
          <a:bodyPr/>
          <a:lstStyle/>
          <a:p>
            <a:fld id="{629637A9-119A-49DA-BD12-AAC58B377D80}" type="slidenum">
              <a:rPr lang="en-US" smtClean="0"/>
              <a:t>15</a:t>
            </a:fld>
            <a:endParaRPr lang="en-US" dirty="0"/>
          </a:p>
        </p:txBody>
      </p:sp>
    </p:spTree>
    <p:extLst>
      <p:ext uri="{BB962C8B-B14F-4D97-AF65-F5344CB8AC3E}">
        <p14:creationId xmlns:p14="http://schemas.microsoft.com/office/powerpoint/2010/main" val="219331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A3C6-9B0D-4020-8A5F-97A9E0201C1F}"/>
              </a:ext>
            </a:extLst>
          </p:cNvPr>
          <p:cNvSpPr>
            <a:spLocks noGrp="1"/>
          </p:cNvSpPr>
          <p:nvPr>
            <p:ph type="title"/>
          </p:nvPr>
        </p:nvSpPr>
        <p:spPr/>
        <p:txBody>
          <a:bodyPr>
            <a:normAutofit/>
          </a:bodyPr>
          <a:lstStyle/>
          <a:p>
            <a:r>
              <a:rPr lang="en-US" dirty="0"/>
              <a:t>What is a Good Cause Exemption?</a:t>
            </a:r>
          </a:p>
        </p:txBody>
      </p:sp>
      <p:sp>
        <p:nvSpPr>
          <p:cNvPr id="3" name="Date Placeholder 2">
            <a:extLst>
              <a:ext uri="{FF2B5EF4-FFF2-40B4-BE49-F238E27FC236}">
                <a16:creationId xmlns:a16="http://schemas.microsoft.com/office/drawing/2014/main" id="{315EB5A5-CED4-4A03-83EB-F5E9DCF201C3}"/>
              </a:ext>
            </a:extLst>
          </p:cNvPr>
          <p:cNvSpPr>
            <a:spLocks noGrp="1"/>
          </p:cNvSpPr>
          <p:nvPr>
            <p:ph type="dt" sz="half" idx="10"/>
          </p:nvPr>
        </p:nvSpPr>
        <p:spPr/>
        <p:txBody>
          <a:bodyPr/>
          <a:lstStyle/>
          <a:p>
            <a:fld id="{EED35519-BBD2-4523-A4B5-90D14BC306FB}" type="datetime1">
              <a:rPr lang="en-US" smtClean="0"/>
              <a:t>10/20/2019</a:t>
            </a:fld>
            <a:endParaRPr lang="en-US" dirty="0"/>
          </a:p>
        </p:txBody>
      </p:sp>
      <p:sp>
        <p:nvSpPr>
          <p:cNvPr id="4" name="Footer Placeholder 3">
            <a:extLst>
              <a:ext uri="{FF2B5EF4-FFF2-40B4-BE49-F238E27FC236}">
                <a16:creationId xmlns:a16="http://schemas.microsoft.com/office/drawing/2014/main" id="{DC3565B8-881B-4073-B4ED-8B27060A72D6}"/>
              </a:ext>
            </a:extLst>
          </p:cNvPr>
          <p:cNvSpPr>
            <a:spLocks noGrp="1"/>
          </p:cNvSpPr>
          <p:nvPr>
            <p:ph type="ftr" sz="quarter" idx="11"/>
          </p:nvPr>
        </p:nvSpPr>
        <p:spPr/>
        <p:txBody>
          <a:bodyPr/>
          <a:lstStyle/>
          <a:p>
            <a:r>
              <a:rPr lang="en-US"/>
              <a:t>www.mi.gov/earlyliteracy</a:t>
            </a:r>
            <a:endParaRPr lang="en-US" dirty="0"/>
          </a:p>
        </p:txBody>
      </p:sp>
      <p:sp>
        <p:nvSpPr>
          <p:cNvPr id="5" name="Slide Number Placeholder 4">
            <a:extLst>
              <a:ext uri="{FF2B5EF4-FFF2-40B4-BE49-F238E27FC236}">
                <a16:creationId xmlns:a16="http://schemas.microsoft.com/office/drawing/2014/main" id="{C6FA546B-27B4-413F-BF22-87AF411B529B}"/>
              </a:ext>
            </a:extLst>
          </p:cNvPr>
          <p:cNvSpPr>
            <a:spLocks noGrp="1"/>
          </p:cNvSpPr>
          <p:nvPr>
            <p:ph type="sldNum" sz="quarter" idx="12"/>
          </p:nvPr>
        </p:nvSpPr>
        <p:spPr/>
        <p:txBody>
          <a:bodyPr/>
          <a:lstStyle/>
          <a:p>
            <a:fld id="{4FAB73BC-B049-4115-A692-8D63A059BFB8}" type="slidenum">
              <a:rPr lang="en-US" smtClean="0"/>
              <a:t>16</a:t>
            </a:fld>
            <a:endParaRPr lang="en-US" dirty="0"/>
          </a:p>
        </p:txBody>
      </p:sp>
      <p:pic>
        <p:nvPicPr>
          <p:cNvPr id="7" name="Picture 6" descr="A picture containing person, laptop, computer, indoor&#10;&#10;Description automatically generated">
            <a:extLst>
              <a:ext uri="{FF2B5EF4-FFF2-40B4-BE49-F238E27FC236}">
                <a16:creationId xmlns:a16="http://schemas.microsoft.com/office/drawing/2014/main" id="{401E7844-E3CD-4160-8AEA-841870A51036}"/>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3048000" y="2009978"/>
            <a:ext cx="6096000" cy="3133523"/>
          </a:xfrm>
          <a:prstGeom prst="rect">
            <a:avLst/>
          </a:prstGeom>
        </p:spPr>
      </p:pic>
      <p:sp>
        <p:nvSpPr>
          <p:cNvPr id="8" name="TextBox 7">
            <a:extLst>
              <a:ext uri="{FF2B5EF4-FFF2-40B4-BE49-F238E27FC236}">
                <a16:creationId xmlns:a16="http://schemas.microsoft.com/office/drawing/2014/main" id="{B3F4FED9-1CC4-4811-8FD2-242380625E66}"/>
              </a:ext>
            </a:extLst>
          </p:cNvPr>
          <p:cNvSpPr txBox="1"/>
          <p:nvPr/>
        </p:nvSpPr>
        <p:spPr>
          <a:xfrm>
            <a:off x="3048000" y="5143500"/>
            <a:ext cx="6096000" cy="196208"/>
          </a:xfrm>
          <a:prstGeom prst="rect">
            <a:avLst/>
          </a:prstGeom>
          <a:noFill/>
        </p:spPr>
        <p:txBody>
          <a:bodyPr wrap="square" rtlCol="0">
            <a:spAutoFit/>
          </a:bodyPr>
          <a:lstStyle/>
          <a:p>
            <a:r>
              <a:rPr lang="en-US" sz="675">
                <a:hlinkClick r:id="rId4" tooltip="http://www.flickr.com/photos/evilpeacock/6304553045/"/>
              </a:rPr>
              <a:t>This Photo</a:t>
            </a:r>
            <a:r>
              <a:rPr lang="en-US" sz="675"/>
              <a:t> by Unknown Author is licensed under </a:t>
            </a:r>
            <a:r>
              <a:rPr lang="en-US" sz="675">
                <a:hlinkClick r:id="rId5" tooltip="https://creativecommons.org/licenses/by-nc-sa/3.0/"/>
              </a:rPr>
              <a:t>CC BY-SA-NC</a:t>
            </a:r>
            <a:endParaRPr lang="en-US" sz="675"/>
          </a:p>
        </p:txBody>
      </p:sp>
    </p:spTree>
    <p:extLst>
      <p:ext uri="{BB962C8B-B14F-4D97-AF65-F5344CB8AC3E}">
        <p14:creationId xmlns:p14="http://schemas.microsoft.com/office/powerpoint/2010/main" val="308853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E9FC-820E-4B72-BA9B-9E197B1EE610}"/>
              </a:ext>
            </a:extLst>
          </p:cNvPr>
          <p:cNvSpPr>
            <a:spLocks noGrp="1"/>
          </p:cNvSpPr>
          <p:nvPr>
            <p:ph type="title"/>
          </p:nvPr>
        </p:nvSpPr>
        <p:spPr/>
        <p:txBody>
          <a:bodyPr/>
          <a:lstStyle/>
          <a:p>
            <a:r>
              <a:rPr lang="en-US" dirty="0"/>
              <a:t>What is a Good Cause Exemption?</a:t>
            </a:r>
          </a:p>
        </p:txBody>
      </p:sp>
      <p:sp>
        <p:nvSpPr>
          <p:cNvPr id="4" name="Date Placeholder 3">
            <a:extLst>
              <a:ext uri="{FF2B5EF4-FFF2-40B4-BE49-F238E27FC236}">
                <a16:creationId xmlns:a16="http://schemas.microsoft.com/office/drawing/2014/main" id="{2521E9ED-F96B-4416-8983-555745F63109}"/>
              </a:ext>
            </a:extLst>
          </p:cNvPr>
          <p:cNvSpPr>
            <a:spLocks noGrp="1"/>
          </p:cNvSpPr>
          <p:nvPr>
            <p:ph type="dt" sz="half" idx="10"/>
          </p:nvPr>
        </p:nvSpPr>
        <p:spPr/>
        <p:txBody>
          <a:bodyPr/>
          <a:lstStyle/>
          <a:p>
            <a:fld id="{56CF5191-6235-4B2E-8B21-D9E89E4355AB}" type="datetime1">
              <a:rPr lang="en-US" smtClean="0"/>
              <a:t>10/20/2019</a:t>
            </a:fld>
            <a:endParaRPr lang="en-US" dirty="0"/>
          </a:p>
        </p:txBody>
      </p:sp>
      <p:sp>
        <p:nvSpPr>
          <p:cNvPr id="5" name="Footer Placeholder 4">
            <a:extLst>
              <a:ext uri="{FF2B5EF4-FFF2-40B4-BE49-F238E27FC236}">
                <a16:creationId xmlns:a16="http://schemas.microsoft.com/office/drawing/2014/main" id="{07019E3D-3227-4399-A1C8-0836EE56C1BF}"/>
              </a:ext>
            </a:extLst>
          </p:cNvPr>
          <p:cNvSpPr>
            <a:spLocks noGrp="1"/>
          </p:cNvSpPr>
          <p:nvPr>
            <p:ph type="ftr" sz="quarter" idx="11"/>
          </p:nvPr>
        </p:nvSpPr>
        <p:spPr/>
        <p:txBody>
          <a:bodyPr/>
          <a:lstStyle/>
          <a:p>
            <a:r>
              <a:rPr lang="en-US"/>
              <a:t>www.mi.gov/earlyliteracy</a:t>
            </a:r>
            <a:endParaRPr lang="en-US" dirty="0"/>
          </a:p>
        </p:txBody>
      </p:sp>
      <p:sp>
        <p:nvSpPr>
          <p:cNvPr id="6" name="Slide Number Placeholder 5">
            <a:extLst>
              <a:ext uri="{FF2B5EF4-FFF2-40B4-BE49-F238E27FC236}">
                <a16:creationId xmlns:a16="http://schemas.microsoft.com/office/drawing/2014/main" id="{9C0B46EE-02D3-42B7-9E40-F87839F936D7}"/>
              </a:ext>
            </a:extLst>
          </p:cNvPr>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1037147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E18A-B362-4B1E-A120-39C0BB40D3F3}"/>
              </a:ext>
            </a:extLst>
          </p:cNvPr>
          <p:cNvSpPr>
            <a:spLocks noGrp="1"/>
          </p:cNvSpPr>
          <p:nvPr>
            <p:ph type="title"/>
          </p:nvPr>
        </p:nvSpPr>
        <p:spPr/>
        <p:txBody>
          <a:bodyPr/>
          <a:lstStyle/>
          <a:p>
            <a:pPr algn="ctr"/>
            <a:r>
              <a:rPr lang="en-US" dirty="0"/>
              <a:t>Good Cause Exemptions</a:t>
            </a:r>
            <a:endParaRPr lang="en-US" dirty="0" err="1">
              <a:ea typeface="Verdana"/>
            </a:endParaRPr>
          </a:p>
        </p:txBody>
      </p:sp>
      <p:sp>
        <p:nvSpPr>
          <p:cNvPr id="3" name="Content Placeholder 2">
            <a:extLst>
              <a:ext uri="{FF2B5EF4-FFF2-40B4-BE49-F238E27FC236}">
                <a16:creationId xmlns:a16="http://schemas.microsoft.com/office/drawing/2014/main" id="{67F5D019-2EF9-4832-B7B0-31DF9D923A10}"/>
              </a:ext>
            </a:extLst>
          </p:cNvPr>
          <p:cNvSpPr>
            <a:spLocks noGrp="1"/>
          </p:cNvSpPr>
          <p:nvPr>
            <p:ph idx="1"/>
          </p:nvPr>
        </p:nvSpPr>
        <p:spPr/>
        <p:txBody>
          <a:bodyPr vert="horz" lIns="0" tIns="34290" rIns="0" bIns="34290" rtlCol="0" anchor="t">
            <a:normAutofit lnSpcReduction="10000"/>
          </a:bodyPr>
          <a:lstStyle/>
          <a:p>
            <a:pPr marL="0" indent="0">
              <a:buNone/>
            </a:pPr>
            <a:r>
              <a:rPr lang="en-US" sz="2100" dirty="0">
                <a:ea typeface="Verdana"/>
              </a:rPr>
              <a:t>A student</a:t>
            </a:r>
            <a:r>
              <a:rPr lang="en-US" sz="2100" b="1" dirty="0">
                <a:ea typeface="Verdana"/>
              </a:rPr>
              <a:t> </a:t>
            </a:r>
            <a:r>
              <a:rPr lang="en-US" sz="2100" b="1" u="sng" dirty="0">
                <a:ea typeface="Verdana"/>
              </a:rPr>
              <a:t>may</a:t>
            </a:r>
            <a:r>
              <a:rPr lang="en-US" sz="2100" dirty="0">
                <a:ea typeface="Verdana"/>
              </a:rPr>
              <a:t> qualify for a Good Cause Exemption if they: </a:t>
            </a:r>
            <a:endParaRPr lang="en-US" dirty="0">
              <a:ea typeface="Verdana"/>
            </a:endParaRPr>
          </a:p>
          <a:p>
            <a:pPr marL="342900" indent="-342900">
              <a:buFont typeface="Courier New" panose="020F0502020204030204" pitchFamily="34" charset="0"/>
              <a:buChar char="o"/>
            </a:pPr>
            <a:r>
              <a:rPr lang="en-US" sz="2100" dirty="0"/>
              <a:t>Have an Individualized Education Program (IEP) or 504 Plan</a:t>
            </a:r>
          </a:p>
          <a:p>
            <a:pPr marL="342900" indent="-342900">
              <a:buFont typeface="Courier New" panose="020F0502020204030204" pitchFamily="34" charset="0"/>
              <a:buChar char="o"/>
            </a:pPr>
            <a:r>
              <a:rPr lang="en-US" sz="2100" dirty="0">
                <a:ea typeface="Verdana"/>
              </a:rPr>
              <a:t>Are an English Learner with less than </a:t>
            </a:r>
            <a:r>
              <a:rPr lang="en-US" sz="2100" u="sng" dirty="0">
                <a:ea typeface="Verdana"/>
              </a:rPr>
              <a:t>three</a:t>
            </a:r>
            <a:r>
              <a:rPr lang="en-US" sz="2100" dirty="0">
                <a:ea typeface="Verdana"/>
              </a:rPr>
              <a:t> years instruction in an English Learner Program</a:t>
            </a:r>
          </a:p>
          <a:p>
            <a:pPr marL="342900" indent="-342900">
              <a:buFont typeface="Courier New" panose="020F0502020204030204" pitchFamily="34" charset="0"/>
              <a:buChar char="o"/>
            </a:pPr>
            <a:r>
              <a:rPr lang="en-US" sz="2100" dirty="0">
                <a:ea typeface="Verdana"/>
              </a:rPr>
              <a:t>Have been previously retained, received intensive reading intervention for </a:t>
            </a:r>
            <a:r>
              <a:rPr lang="en-US" sz="2100" u="sng" dirty="0">
                <a:ea typeface="Verdana"/>
              </a:rPr>
              <a:t>two</a:t>
            </a:r>
            <a:r>
              <a:rPr lang="en-US" sz="2100" dirty="0">
                <a:ea typeface="Verdana"/>
              </a:rPr>
              <a:t> or more years and still exhibit a reading deficiency</a:t>
            </a:r>
          </a:p>
          <a:p>
            <a:pPr marL="342900" indent="-342900">
              <a:buFont typeface="Courier New" panose="020F0502020204030204" pitchFamily="34" charset="0"/>
              <a:buChar char="o"/>
            </a:pPr>
            <a:r>
              <a:rPr lang="en-US" sz="2100" dirty="0">
                <a:ea typeface="Verdana"/>
              </a:rPr>
              <a:t>Have been enrolled in their current school for less than </a:t>
            </a:r>
            <a:r>
              <a:rPr lang="en-US" sz="2100" u="sng" dirty="0">
                <a:ea typeface="Verdana"/>
              </a:rPr>
              <a:t>two</a:t>
            </a:r>
            <a:r>
              <a:rPr lang="en-US" sz="2100" dirty="0">
                <a:ea typeface="Verdana"/>
              </a:rPr>
              <a:t> years and did not have an IRIP in their previous school</a:t>
            </a:r>
          </a:p>
          <a:p>
            <a:pPr marL="0" indent="0" algn="ctr">
              <a:buNone/>
            </a:pPr>
            <a:r>
              <a:rPr lang="en-US" sz="2100" u="sng" dirty="0">
                <a:ea typeface="Verdana"/>
              </a:rPr>
              <a:t>OR</a:t>
            </a:r>
          </a:p>
          <a:p>
            <a:pPr marL="342900" indent="-342900">
              <a:buFont typeface="Courier New" panose="020F0502020204030204" pitchFamily="34" charset="0"/>
              <a:buChar char="o"/>
            </a:pPr>
            <a:r>
              <a:rPr lang="en-US" sz="2100" dirty="0"/>
              <a:t>The student’s parent or legal guardian has requested, in the appropriate timeframe, the student not be retained, and the superintendent, chief administrator, or his or her designee has determined that promotion is in the best interest of the student. </a:t>
            </a:r>
          </a:p>
          <a:p>
            <a:pPr marL="342900" indent="-342900">
              <a:buFont typeface="Courier New" panose="020F0502020204030204" pitchFamily="34" charset="0"/>
              <a:buChar char="o"/>
            </a:pPr>
            <a:endParaRPr lang="en-US" sz="2400" dirty="0"/>
          </a:p>
          <a:p>
            <a:pPr marL="342900" indent="-342900">
              <a:buFont typeface="Courier New" panose="020F0502020204030204" pitchFamily="34" charset="0"/>
              <a:buChar char="o"/>
            </a:pPr>
            <a:endParaRPr lang="en-US" sz="2100" dirty="0">
              <a:ea typeface="Verdana"/>
            </a:endParaRPr>
          </a:p>
          <a:p>
            <a:pPr>
              <a:buFont typeface="Courier New" panose="020F0502020204030204" pitchFamily="34" charset="0"/>
              <a:buChar char="o"/>
            </a:pPr>
            <a:endParaRPr lang="en-US" sz="2100" dirty="0">
              <a:ea typeface="Verdana"/>
            </a:endParaRPr>
          </a:p>
          <a:p>
            <a:pPr>
              <a:buFont typeface="Courier New" panose="020F0502020204030204" pitchFamily="34" charset="0"/>
              <a:buChar char="o"/>
            </a:pPr>
            <a:endParaRPr lang="en-US" sz="2100" dirty="0">
              <a:ea typeface="Verdana"/>
            </a:endParaRPr>
          </a:p>
        </p:txBody>
      </p:sp>
      <p:sp>
        <p:nvSpPr>
          <p:cNvPr id="5" name="Date Placeholder 4">
            <a:extLst>
              <a:ext uri="{FF2B5EF4-FFF2-40B4-BE49-F238E27FC236}">
                <a16:creationId xmlns:a16="http://schemas.microsoft.com/office/drawing/2014/main" id="{686614A2-82A5-4D40-B5F7-387CA555B8E9}"/>
              </a:ext>
            </a:extLst>
          </p:cNvPr>
          <p:cNvSpPr>
            <a:spLocks noGrp="1"/>
          </p:cNvSpPr>
          <p:nvPr>
            <p:ph type="dt" sz="half" idx="10"/>
          </p:nvPr>
        </p:nvSpPr>
        <p:spPr/>
        <p:txBody>
          <a:bodyPr/>
          <a:lstStyle/>
          <a:p>
            <a:fld id="{D8ACD775-A130-4F4B-8912-7317404BA84F}" type="datetime1">
              <a:rPr lang="en-US" smtClean="0"/>
              <a:t>10/20/2019</a:t>
            </a:fld>
            <a:endParaRPr lang="en-US" dirty="0"/>
          </a:p>
        </p:txBody>
      </p:sp>
      <p:sp>
        <p:nvSpPr>
          <p:cNvPr id="6" name="Footer Placeholder 5">
            <a:extLst>
              <a:ext uri="{FF2B5EF4-FFF2-40B4-BE49-F238E27FC236}">
                <a16:creationId xmlns:a16="http://schemas.microsoft.com/office/drawing/2014/main" id="{175851FF-62EE-478B-96BC-594E48A7864E}"/>
              </a:ext>
            </a:extLst>
          </p:cNvPr>
          <p:cNvSpPr>
            <a:spLocks noGrp="1"/>
          </p:cNvSpPr>
          <p:nvPr>
            <p:ph type="ftr" sz="quarter" idx="11"/>
          </p:nvPr>
        </p:nvSpPr>
        <p:spPr/>
        <p:txBody>
          <a:bodyPr/>
          <a:lstStyle/>
          <a:p>
            <a:r>
              <a:rPr lang="en-US" dirty="0"/>
              <a:t>www.mi.gov/earlyliteracy</a:t>
            </a:r>
          </a:p>
        </p:txBody>
      </p:sp>
      <p:sp>
        <p:nvSpPr>
          <p:cNvPr id="7" name="Slide Number Placeholder 6">
            <a:extLst>
              <a:ext uri="{FF2B5EF4-FFF2-40B4-BE49-F238E27FC236}">
                <a16:creationId xmlns:a16="http://schemas.microsoft.com/office/drawing/2014/main" id="{D1B39C4D-D927-4EF6-A63A-4E7794B3127D}"/>
              </a:ext>
            </a:extLst>
          </p:cNvPr>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3033415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13801-82CC-4A02-806B-7BE9A60CEBE2}"/>
              </a:ext>
            </a:extLst>
          </p:cNvPr>
          <p:cNvSpPr>
            <a:spLocks noGrp="1"/>
          </p:cNvSpPr>
          <p:nvPr>
            <p:ph type="title"/>
          </p:nvPr>
        </p:nvSpPr>
        <p:spPr/>
        <p:txBody>
          <a:bodyPr/>
          <a:lstStyle/>
          <a:p>
            <a:r>
              <a:rPr lang="en-US" dirty="0">
                <a:ea typeface="Verdana"/>
              </a:rPr>
              <a:t>Other Ways to be Promoted</a:t>
            </a:r>
          </a:p>
        </p:txBody>
      </p:sp>
      <p:sp>
        <p:nvSpPr>
          <p:cNvPr id="3" name="Content Placeholder 2">
            <a:extLst>
              <a:ext uri="{FF2B5EF4-FFF2-40B4-BE49-F238E27FC236}">
                <a16:creationId xmlns:a16="http://schemas.microsoft.com/office/drawing/2014/main" id="{D612E0AA-9ACA-4EEB-8A53-7471EBDB2612}"/>
              </a:ext>
            </a:extLst>
          </p:cNvPr>
          <p:cNvSpPr>
            <a:spLocks noGrp="1"/>
          </p:cNvSpPr>
          <p:nvPr>
            <p:ph idx="1"/>
          </p:nvPr>
        </p:nvSpPr>
        <p:spPr>
          <a:xfrm>
            <a:off x="2346960" y="1867219"/>
            <a:ext cx="7917342" cy="3391853"/>
          </a:xfrm>
        </p:spPr>
        <p:txBody>
          <a:bodyPr vert="horz" lIns="0" tIns="34290" rIns="0" bIns="34290" rtlCol="0" anchor="t">
            <a:normAutofit/>
          </a:bodyPr>
          <a:lstStyle/>
          <a:p>
            <a:pPr marL="0" indent="0">
              <a:buNone/>
            </a:pPr>
            <a:r>
              <a:rPr lang="en-US" sz="2100" dirty="0"/>
              <a:t>Proficiency on the Math portion of the State Summative Assessment</a:t>
            </a:r>
            <a:endParaRPr lang="en-US" sz="2100" dirty="0">
              <a:ea typeface="Verdana"/>
            </a:endParaRPr>
          </a:p>
          <a:p>
            <a:pPr marL="0" indent="0">
              <a:buNone/>
            </a:pPr>
            <a:r>
              <a:rPr lang="en-US" sz="2100" dirty="0">
                <a:ea typeface="Verdana"/>
              </a:rPr>
              <a:t>                             </a:t>
            </a:r>
            <a:r>
              <a:rPr lang="en-US" sz="2400" b="1" u="sng" dirty="0">
                <a:ea typeface="Verdana"/>
              </a:rPr>
              <a:t>And</a:t>
            </a:r>
          </a:p>
          <a:p>
            <a:pPr marL="0" indent="0">
              <a:buNone/>
            </a:pPr>
            <a:r>
              <a:rPr lang="en-US" sz="2100" dirty="0"/>
              <a:t>Proficiency in Science and Social Studies as demonstrated through a pupil portfolio, as determined by the teacher that provided instruction in Grade 3 Social Studies and Science. </a:t>
            </a:r>
            <a:endParaRPr lang="en-US" sz="2100" dirty="0">
              <a:ea typeface="Verdana"/>
            </a:endParaRPr>
          </a:p>
          <a:p>
            <a:pPr marL="0" indent="0" algn="ctr">
              <a:buNone/>
            </a:pPr>
            <a:endParaRPr lang="en-US" b="1" dirty="0">
              <a:ea typeface="Verdana"/>
            </a:endParaRPr>
          </a:p>
        </p:txBody>
      </p:sp>
      <p:sp>
        <p:nvSpPr>
          <p:cNvPr id="5" name="Date Placeholder 4">
            <a:extLst>
              <a:ext uri="{FF2B5EF4-FFF2-40B4-BE49-F238E27FC236}">
                <a16:creationId xmlns:a16="http://schemas.microsoft.com/office/drawing/2014/main" id="{B9B9376A-9678-4179-8BDF-9701193DBA35}"/>
              </a:ext>
            </a:extLst>
          </p:cNvPr>
          <p:cNvSpPr>
            <a:spLocks noGrp="1"/>
          </p:cNvSpPr>
          <p:nvPr>
            <p:ph type="dt" sz="half" idx="10"/>
          </p:nvPr>
        </p:nvSpPr>
        <p:spPr/>
        <p:txBody>
          <a:bodyPr/>
          <a:lstStyle/>
          <a:p>
            <a:fld id="{D8ACD775-A130-4F4B-8912-7317404BA84F}" type="datetime1">
              <a:rPr lang="en-US" smtClean="0"/>
              <a:t>10/20/2019</a:t>
            </a:fld>
            <a:endParaRPr lang="en-US" dirty="0"/>
          </a:p>
        </p:txBody>
      </p:sp>
      <p:sp>
        <p:nvSpPr>
          <p:cNvPr id="6" name="Footer Placeholder 5">
            <a:extLst>
              <a:ext uri="{FF2B5EF4-FFF2-40B4-BE49-F238E27FC236}">
                <a16:creationId xmlns:a16="http://schemas.microsoft.com/office/drawing/2014/main" id="{0CD6FDA4-FA58-4C59-8AD6-5841143B6118}"/>
              </a:ext>
            </a:extLst>
          </p:cNvPr>
          <p:cNvSpPr>
            <a:spLocks noGrp="1"/>
          </p:cNvSpPr>
          <p:nvPr>
            <p:ph type="ftr" sz="quarter" idx="11"/>
          </p:nvPr>
        </p:nvSpPr>
        <p:spPr/>
        <p:txBody>
          <a:bodyPr/>
          <a:lstStyle/>
          <a:p>
            <a:r>
              <a:rPr lang="en-US"/>
              <a:t>www.mi.gov/earlyliteracy</a:t>
            </a:r>
            <a:endParaRPr lang="en-US" dirty="0"/>
          </a:p>
        </p:txBody>
      </p:sp>
      <p:sp>
        <p:nvSpPr>
          <p:cNvPr id="7" name="Slide Number Placeholder 6">
            <a:extLst>
              <a:ext uri="{FF2B5EF4-FFF2-40B4-BE49-F238E27FC236}">
                <a16:creationId xmlns:a16="http://schemas.microsoft.com/office/drawing/2014/main" id="{E443336B-EF49-4504-AE19-3BC604B0B2F5}"/>
              </a:ext>
            </a:extLst>
          </p:cNvPr>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224362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9E885-E13E-48DF-962F-C1559B2E4225}"/>
              </a:ext>
            </a:extLst>
          </p:cNvPr>
          <p:cNvSpPr>
            <a:spLocks noGrp="1"/>
          </p:cNvSpPr>
          <p:nvPr>
            <p:ph type="title"/>
          </p:nvPr>
        </p:nvSpPr>
        <p:spPr/>
        <p:txBody>
          <a:bodyPr/>
          <a:lstStyle/>
          <a:p>
            <a:r>
              <a:rPr lang="en-US" dirty="0">
                <a:solidFill>
                  <a:schemeClr val="tx2"/>
                </a:solidFill>
              </a:rPr>
              <a:t>Objectives:</a:t>
            </a:r>
            <a:endParaRPr lang="en-US" dirty="0">
              <a:solidFill>
                <a:schemeClr val="tx2"/>
              </a:solidFill>
              <a:ea typeface="Verdana"/>
            </a:endParaRPr>
          </a:p>
        </p:txBody>
      </p:sp>
      <p:sp>
        <p:nvSpPr>
          <p:cNvPr id="3" name="Content Placeholder 2">
            <a:extLst>
              <a:ext uri="{FF2B5EF4-FFF2-40B4-BE49-F238E27FC236}">
                <a16:creationId xmlns:a16="http://schemas.microsoft.com/office/drawing/2014/main" id="{1FBEA796-5C9D-42BF-9E4E-F9BEA556F109}"/>
              </a:ext>
            </a:extLst>
          </p:cNvPr>
          <p:cNvSpPr>
            <a:spLocks noGrp="1"/>
          </p:cNvSpPr>
          <p:nvPr>
            <p:ph idx="1"/>
          </p:nvPr>
        </p:nvSpPr>
        <p:spPr>
          <a:xfrm>
            <a:off x="2588794" y="2160270"/>
            <a:ext cx="7301966" cy="3017520"/>
          </a:xfrm>
        </p:spPr>
        <p:txBody>
          <a:bodyPr vert="horz" lIns="0" tIns="34290" rIns="0" bIns="34290" rtlCol="0" anchor="t">
            <a:normAutofit/>
          </a:bodyPr>
          <a:lstStyle/>
          <a:p>
            <a:pPr marL="0" indent="0">
              <a:buClr>
                <a:srgbClr val="002A3A"/>
              </a:buClr>
              <a:buNone/>
            </a:pPr>
            <a:r>
              <a:rPr lang="en-US" sz="2100" dirty="0">
                <a:ea typeface="Verdana"/>
              </a:rPr>
              <a:t>Participants will...</a:t>
            </a:r>
          </a:p>
          <a:p>
            <a:pPr marL="342900" indent="-342900">
              <a:buClr>
                <a:srgbClr val="002A3A"/>
              </a:buClr>
              <a:buFont typeface="Courier New" panose="02070309020205020404" pitchFamily="49" charset="0"/>
              <a:buChar char="o"/>
            </a:pPr>
            <a:r>
              <a:rPr lang="en-US" sz="2100" dirty="0">
                <a:ea typeface="Verdana"/>
              </a:rPr>
              <a:t>Learn about the Read by Grade Three Law.</a:t>
            </a:r>
            <a:endParaRPr lang="en-US" dirty="0"/>
          </a:p>
          <a:p>
            <a:pPr marL="342900" indent="-342900">
              <a:buClr>
                <a:srgbClr val="002A3A"/>
              </a:buClr>
              <a:buFont typeface="Courier New" panose="02070309020205020404" pitchFamily="49" charset="0"/>
              <a:buChar char="o"/>
            </a:pPr>
            <a:r>
              <a:rPr lang="en-US" sz="2100" dirty="0">
                <a:ea typeface="Verdana"/>
              </a:rPr>
              <a:t>Understand your role as a parent/guardian with regard to the Read by Grade Three law.</a:t>
            </a:r>
          </a:p>
          <a:p>
            <a:pPr marL="342900" indent="-342900">
              <a:buClr>
                <a:srgbClr val="002A3A"/>
              </a:buClr>
              <a:buFont typeface="Courier New" panose="02070309020205020404" pitchFamily="49" charset="0"/>
              <a:buChar char="o"/>
            </a:pPr>
            <a:r>
              <a:rPr lang="en-US" sz="2100" dirty="0">
                <a:ea typeface="Verdana"/>
              </a:rPr>
              <a:t>Gain resources to support your child at home.</a:t>
            </a:r>
          </a:p>
        </p:txBody>
      </p:sp>
      <p:sp>
        <p:nvSpPr>
          <p:cNvPr id="4" name="Date Placeholder 3">
            <a:extLst>
              <a:ext uri="{FF2B5EF4-FFF2-40B4-BE49-F238E27FC236}">
                <a16:creationId xmlns:a16="http://schemas.microsoft.com/office/drawing/2014/main" id="{33AF5AF2-A0F9-4B92-A7B5-2CA7C1E56123}"/>
              </a:ext>
            </a:extLst>
          </p:cNvPr>
          <p:cNvSpPr>
            <a:spLocks noGrp="1"/>
          </p:cNvSpPr>
          <p:nvPr>
            <p:ph type="dt" sz="half" idx="10"/>
          </p:nvPr>
        </p:nvSpPr>
        <p:spPr/>
        <p:txBody>
          <a:bodyPr/>
          <a:lstStyle/>
          <a:p>
            <a:fld id="{755F6C06-576E-4306-86A5-4785765ADF45}" type="datetime1">
              <a:rPr lang="en-US" smtClean="0"/>
              <a:t>10/20/2019</a:t>
            </a:fld>
            <a:endParaRPr lang="en-US" dirty="0"/>
          </a:p>
        </p:txBody>
      </p:sp>
      <p:sp>
        <p:nvSpPr>
          <p:cNvPr id="5" name="Footer Placeholder 4">
            <a:extLst>
              <a:ext uri="{FF2B5EF4-FFF2-40B4-BE49-F238E27FC236}">
                <a16:creationId xmlns:a16="http://schemas.microsoft.com/office/drawing/2014/main" id="{06F81385-71A0-4A02-A3EF-45C24A561C70}"/>
              </a:ext>
            </a:extLst>
          </p:cNvPr>
          <p:cNvSpPr>
            <a:spLocks noGrp="1"/>
          </p:cNvSpPr>
          <p:nvPr>
            <p:ph type="ftr" sz="quarter" idx="11"/>
          </p:nvPr>
        </p:nvSpPr>
        <p:spPr/>
        <p:txBody>
          <a:bodyPr/>
          <a:lstStyle/>
          <a:p>
            <a:r>
              <a:rPr lang="en-US"/>
              <a:t>www.mi.gov/earlyliteracy</a:t>
            </a:r>
            <a:endParaRPr lang="en-US" dirty="0"/>
          </a:p>
        </p:txBody>
      </p:sp>
      <p:sp>
        <p:nvSpPr>
          <p:cNvPr id="6" name="Slide Number Placeholder 5">
            <a:extLst>
              <a:ext uri="{FF2B5EF4-FFF2-40B4-BE49-F238E27FC236}">
                <a16:creationId xmlns:a16="http://schemas.microsoft.com/office/drawing/2014/main" id="{61AB852D-5558-4039-8407-1A8C61D7707F}"/>
              </a:ext>
            </a:extLst>
          </p:cNvPr>
          <p:cNvSpPr>
            <a:spLocks noGrp="1"/>
          </p:cNvSpPr>
          <p:nvPr>
            <p:ph type="sldNum" sz="quarter" idx="12"/>
          </p:nvPr>
        </p:nvSpPr>
        <p:spPr/>
        <p:txBody>
          <a:bodyPr/>
          <a:lstStyle/>
          <a:p>
            <a:fld id="{629637A9-119A-49DA-BD12-AAC58B377D80}" type="slidenum">
              <a:rPr lang="en-US" smtClean="0"/>
              <a:t>2</a:t>
            </a:fld>
            <a:endParaRPr lang="en-US" dirty="0"/>
          </a:p>
        </p:txBody>
      </p:sp>
    </p:spTree>
    <p:extLst>
      <p:ext uri="{BB962C8B-B14F-4D97-AF65-F5344CB8AC3E}">
        <p14:creationId xmlns:p14="http://schemas.microsoft.com/office/powerpoint/2010/main" val="494270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7DD3A3-427C-4E0D-8F01-1F4DD2DE054F}"/>
              </a:ext>
            </a:extLst>
          </p:cNvPr>
          <p:cNvSpPr>
            <a:spLocks noGrp="1"/>
          </p:cNvSpPr>
          <p:nvPr>
            <p:ph type="title"/>
          </p:nvPr>
        </p:nvSpPr>
        <p:spPr>
          <a:xfrm>
            <a:off x="2588418" y="1085708"/>
            <a:ext cx="7301966" cy="665328"/>
          </a:xfrm>
        </p:spPr>
        <p:txBody>
          <a:bodyPr>
            <a:noAutofit/>
          </a:bodyPr>
          <a:lstStyle/>
          <a:p>
            <a:r>
              <a:rPr lang="en-US" sz="2700" dirty="0"/>
              <a:t>Retention &amp; Good Cause Exemption Steps</a:t>
            </a:r>
          </a:p>
        </p:txBody>
      </p:sp>
      <p:graphicFrame>
        <p:nvGraphicFramePr>
          <p:cNvPr id="10" name="Content Placeholder 9">
            <a:extLst>
              <a:ext uri="{FF2B5EF4-FFF2-40B4-BE49-F238E27FC236}">
                <a16:creationId xmlns:a16="http://schemas.microsoft.com/office/drawing/2014/main" id="{457506BF-6100-4C58-892F-411012F8B738}"/>
              </a:ext>
              <a:ext uri="{C183D7F6-B498-43B3-948B-1728B52AA6E4}">
                <adec:decorative xmlns:adec="http://schemas.microsoft.com/office/drawing/2017/decorative" xmlns="" val="1"/>
              </a:ext>
            </a:extLst>
          </p:cNvPr>
          <p:cNvGraphicFramePr>
            <a:graphicFrameLocks noGrp="1"/>
          </p:cNvGraphicFramePr>
          <p:nvPr>
            <p:ph idx="1"/>
            <p:extLst>
              <p:ext uri="{D42A27DB-BD31-4B8C-83A1-F6EECF244321}">
                <p14:modId xmlns:p14="http://schemas.microsoft.com/office/powerpoint/2010/main" val="1735757817"/>
              </p:ext>
            </p:extLst>
          </p:nvPr>
        </p:nvGraphicFramePr>
        <p:xfrm>
          <a:off x="2588420" y="1866901"/>
          <a:ext cx="7690961" cy="3572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a:extLst>
              <a:ext uri="{FF2B5EF4-FFF2-40B4-BE49-F238E27FC236}">
                <a16:creationId xmlns:a16="http://schemas.microsoft.com/office/drawing/2014/main" id="{F4486A92-07F3-4263-B2AD-5C2B5A154D54}"/>
              </a:ext>
            </a:extLst>
          </p:cNvPr>
          <p:cNvSpPr>
            <a:spLocks noGrp="1"/>
          </p:cNvSpPr>
          <p:nvPr>
            <p:ph type="dt" sz="half" idx="10"/>
          </p:nvPr>
        </p:nvSpPr>
        <p:spPr/>
        <p:txBody>
          <a:bodyPr/>
          <a:lstStyle/>
          <a:p>
            <a:fld id="{D8ACD775-A130-4F4B-8912-7317404BA84F}" type="datetime1">
              <a:rPr lang="en-US" smtClean="0"/>
              <a:t>10/20/2019</a:t>
            </a:fld>
            <a:endParaRPr lang="en-US" dirty="0"/>
          </a:p>
        </p:txBody>
      </p:sp>
      <p:sp>
        <p:nvSpPr>
          <p:cNvPr id="6" name="Footer Placeholder 5">
            <a:extLst>
              <a:ext uri="{FF2B5EF4-FFF2-40B4-BE49-F238E27FC236}">
                <a16:creationId xmlns:a16="http://schemas.microsoft.com/office/drawing/2014/main" id="{A765656A-9923-427B-8E9A-E7E9A87AE6E3}"/>
              </a:ext>
            </a:extLst>
          </p:cNvPr>
          <p:cNvSpPr>
            <a:spLocks noGrp="1"/>
          </p:cNvSpPr>
          <p:nvPr>
            <p:ph type="ftr" sz="quarter" idx="11"/>
          </p:nvPr>
        </p:nvSpPr>
        <p:spPr/>
        <p:txBody>
          <a:bodyPr/>
          <a:lstStyle/>
          <a:p>
            <a:r>
              <a:rPr lang="en-US"/>
              <a:t>www.mi.gov/earlyliteracy</a:t>
            </a:r>
            <a:endParaRPr lang="en-US" dirty="0"/>
          </a:p>
        </p:txBody>
      </p:sp>
      <p:sp>
        <p:nvSpPr>
          <p:cNvPr id="7" name="Slide Number Placeholder 6">
            <a:extLst>
              <a:ext uri="{FF2B5EF4-FFF2-40B4-BE49-F238E27FC236}">
                <a16:creationId xmlns:a16="http://schemas.microsoft.com/office/drawing/2014/main" id="{0FC91E3F-6F03-4577-8F53-F18F51886BCF}"/>
              </a:ext>
            </a:extLst>
          </p:cNvPr>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2799907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4B293-ABD7-470D-AA0C-4297FCC56B42}"/>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D7DA4BBC-BF74-46FE-AA99-47D1D88AE638}"/>
              </a:ext>
            </a:extLst>
          </p:cNvPr>
          <p:cNvSpPr>
            <a:spLocks noGrp="1"/>
          </p:cNvSpPr>
          <p:nvPr>
            <p:ph type="body" idx="1"/>
          </p:nvPr>
        </p:nvSpPr>
        <p:spPr/>
        <p:txBody>
          <a:bodyPr/>
          <a:lstStyle/>
          <a:p>
            <a:r>
              <a:rPr lang="en-US" dirty="0"/>
              <a:t>Promoting literacy at home</a:t>
            </a:r>
          </a:p>
        </p:txBody>
      </p:sp>
      <p:sp>
        <p:nvSpPr>
          <p:cNvPr id="4" name="Date Placeholder 3">
            <a:extLst>
              <a:ext uri="{FF2B5EF4-FFF2-40B4-BE49-F238E27FC236}">
                <a16:creationId xmlns:a16="http://schemas.microsoft.com/office/drawing/2014/main" id="{8F02B5B1-0F51-45D9-AE34-1C29327A150D}"/>
              </a:ext>
            </a:extLst>
          </p:cNvPr>
          <p:cNvSpPr>
            <a:spLocks noGrp="1"/>
          </p:cNvSpPr>
          <p:nvPr>
            <p:ph type="dt" sz="half" idx="10"/>
          </p:nvPr>
        </p:nvSpPr>
        <p:spPr/>
        <p:txBody>
          <a:bodyPr/>
          <a:lstStyle/>
          <a:p>
            <a:fld id="{56CF5191-6235-4B2E-8B21-D9E89E4355AB}" type="datetime1">
              <a:rPr lang="en-US" smtClean="0"/>
              <a:t>10/20/2019</a:t>
            </a:fld>
            <a:endParaRPr lang="en-US" dirty="0"/>
          </a:p>
        </p:txBody>
      </p:sp>
      <p:sp>
        <p:nvSpPr>
          <p:cNvPr id="5" name="Footer Placeholder 4">
            <a:extLst>
              <a:ext uri="{FF2B5EF4-FFF2-40B4-BE49-F238E27FC236}">
                <a16:creationId xmlns:a16="http://schemas.microsoft.com/office/drawing/2014/main" id="{E69732E3-45DB-4449-8DCC-357E7588CACC}"/>
              </a:ext>
            </a:extLst>
          </p:cNvPr>
          <p:cNvSpPr>
            <a:spLocks noGrp="1"/>
          </p:cNvSpPr>
          <p:nvPr>
            <p:ph type="ftr" sz="quarter" idx="11"/>
          </p:nvPr>
        </p:nvSpPr>
        <p:spPr/>
        <p:txBody>
          <a:bodyPr/>
          <a:lstStyle/>
          <a:p>
            <a:r>
              <a:rPr lang="en-US"/>
              <a:t>www.mi.gov/earlyliteracy</a:t>
            </a:r>
            <a:endParaRPr lang="en-US" dirty="0"/>
          </a:p>
        </p:txBody>
      </p:sp>
      <p:sp>
        <p:nvSpPr>
          <p:cNvPr id="6" name="Slide Number Placeholder 5">
            <a:extLst>
              <a:ext uri="{FF2B5EF4-FFF2-40B4-BE49-F238E27FC236}">
                <a16:creationId xmlns:a16="http://schemas.microsoft.com/office/drawing/2014/main" id="{840B2EDC-BA70-4D94-9C55-38DB9E381522}"/>
              </a:ext>
            </a:extLst>
          </p:cNvPr>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1979973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E152A-D906-4655-B3DF-EE7491E4B485}"/>
              </a:ext>
            </a:extLst>
          </p:cNvPr>
          <p:cNvSpPr>
            <a:spLocks noGrp="1"/>
          </p:cNvSpPr>
          <p:nvPr>
            <p:ph type="title"/>
          </p:nvPr>
        </p:nvSpPr>
        <p:spPr/>
        <p:txBody>
          <a:bodyPr/>
          <a:lstStyle/>
          <a:p>
            <a:pPr algn="ctr"/>
            <a:r>
              <a:rPr lang="en-US" b="1" dirty="0"/>
              <a:t>Literacy Milestones</a:t>
            </a:r>
          </a:p>
        </p:txBody>
      </p:sp>
      <p:sp>
        <p:nvSpPr>
          <p:cNvPr id="3" name="Content Placeholder 2">
            <a:extLst>
              <a:ext uri="{FF2B5EF4-FFF2-40B4-BE49-F238E27FC236}">
                <a16:creationId xmlns:a16="http://schemas.microsoft.com/office/drawing/2014/main" id="{B3032A17-FDCD-46AE-AB41-D3DA526B383B}"/>
              </a:ext>
            </a:extLst>
          </p:cNvPr>
          <p:cNvSpPr>
            <a:spLocks noGrp="1"/>
          </p:cNvSpPr>
          <p:nvPr>
            <p:ph sz="half" idx="1"/>
          </p:nvPr>
        </p:nvSpPr>
        <p:spPr/>
        <p:txBody>
          <a:bodyPr>
            <a:normAutofit/>
          </a:bodyPr>
          <a:lstStyle/>
          <a:p>
            <a:r>
              <a:rPr lang="en-US" b="1" dirty="0"/>
              <a:t>CHILDREN AGES 0-3:</a:t>
            </a:r>
            <a:endParaRPr lang="en-US" dirty="0"/>
          </a:p>
          <a:p>
            <a:r>
              <a:rPr lang="en-US" dirty="0"/>
              <a:t>Imitate some of the sounds and rhythms adults use when they speak</a:t>
            </a:r>
          </a:p>
          <a:p>
            <a:r>
              <a:rPr lang="en-US" dirty="0"/>
              <a:t>Begin to associate frequent words with their meanings</a:t>
            </a:r>
          </a:p>
          <a:p>
            <a:r>
              <a:rPr lang="en-US" dirty="0"/>
              <a:t>Recognize some books by their covers</a:t>
            </a:r>
          </a:p>
          <a:p>
            <a:r>
              <a:rPr lang="en-US" dirty="0"/>
              <a:t>Pretend to read books and handle them correctly</a:t>
            </a:r>
          </a:p>
          <a:p>
            <a:r>
              <a:rPr lang="en-US" dirty="0"/>
              <a:t>Produce some scribbles that resemble writing</a:t>
            </a:r>
          </a:p>
          <a:p>
            <a:endParaRPr lang="en-US" dirty="0"/>
          </a:p>
        </p:txBody>
      </p:sp>
      <p:sp>
        <p:nvSpPr>
          <p:cNvPr id="4" name="Content Placeholder 3">
            <a:extLst>
              <a:ext uri="{FF2B5EF4-FFF2-40B4-BE49-F238E27FC236}">
                <a16:creationId xmlns:a16="http://schemas.microsoft.com/office/drawing/2014/main" id="{B8041A27-6AB0-4C1F-B4FC-E54D655541FB}"/>
              </a:ext>
            </a:extLst>
          </p:cNvPr>
          <p:cNvSpPr>
            <a:spLocks noGrp="1"/>
          </p:cNvSpPr>
          <p:nvPr>
            <p:ph sz="half" idx="2"/>
          </p:nvPr>
        </p:nvSpPr>
        <p:spPr>
          <a:xfrm>
            <a:off x="6273658" y="1932013"/>
            <a:ext cx="3617103" cy="1797026"/>
          </a:xfrm>
        </p:spPr>
        <p:txBody>
          <a:bodyPr>
            <a:normAutofit/>
          </a:bodyPr>
          <a:lstStyle/>
          <a:p>
            <a:r>
              <a:rPr lang="en-US" b="1" dirty="0"/>
              <a:t>CHILDREN AGES 3-4:</a:t>
            </a:r>
            <a:endParaRPr lang="en-US" dirty="0"/>
          </a:p>
          <a:p>
            <a:r>
              <a:rPr lang="en-US" dirty="0"/>
              <a:t>Attempt to read and write</a:t>
            </a:r>
          </a:p>
          <a:p>
            <a:r>
              <a:rPr lang="en-US" dirty="0"/>
              <a:t>Recognize common signs and labels</a:t>
            </a:r>
          </a:p>
          <a:p>
            <a:r>
              <a:rPr lang="en-US" dirty="0"/>
              <a:t>Enjoy listening to stories</a:t>
            </a:r>
          </a:p>
          <a:p>
            <a:r>
              <a:rPr lang="en-US" dirty="0"/>
              <a:t>Able to write some letters</a:t>
            </a:r>
          </a:p>
          <a:p>
            <a:endParaRPr lang="en-US" dirty="0"/>
          </a:p>
        </p:txBody>
      </p:sp>
      <p:pic>
        <p:nvPicPr>
          <p:cNvPr id="6" name="Content Placeholder 8" descr="A picture containing child, indoor, person, small&#10;&#10;Description automatically generated">
            <a:extLst>
              <a:ext uri="{FF2B5EF4-FFF2-40B4-BE49-F238E27FC236}">
                <a16:creationId xmlns:a16="http://schemas.microsoft.com/office/drawing/2014/main" id="{CA90D388-006E-4297-81F1-4B2F4B7127AF}"/>
              </a:ext>
            </a:extLst>
          </p:cNvPr>
          <p:cNvPicPr>
            <a:picLocks noChangeAspect="1"/>
          </p:cNvPicPr>
          <p:nvPr/>
        </p:nvPicPr>
        <p:blipFill>
          <a:blip r:embed="rId3"/>
          <a:stretch>
            <a:fillRect/>
          </a:stretch>
        </p:blipFill>
        <p:spPr>
          <a:xfrm>
            <a:off x="6499698" y="3595541"/>
            <a:ext cx="2311482" cy="1883672"/>
          </a:xfrm>
          <a:prstGeom prst="rect">
            <a:avLst/>
          </a:prstGeom>
        </p:spPr>
      </p:pic>
    </p:spTree>
    <p:extLst>
      <p:ext uri="{BB962C8B-B14F-4D97-AF65-F5344CB8AC3E}">
        <p14:creationId xmlns:p14="http://schemas.microsoft.com/office/powerpoint/2010/main" val="3030106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15C7-11B4-47FA-A712-9F8405D5B041}"/>
              </a:ext>
            </a:extLst>
          </p:cNvPr>
          <p:cNvSpPr>
            <a:spLocks noGrp="1"/>
          </p:cNvSpPr>
          <p:nvPr>
            <p:ph type="title"/>
          </p:nvPr>
        </p:nvSpPr>
        <p:spPr/>
        <p:txBody>
          <a:bodyPr/>
          <a:lstStyle/>
          <a:p>
            <a:pPr algn="ctr"/>
            <a:r>
              <a:rPr lang="en-US" b="1"/>
              <a:t>Literacy Milestones, Continued</a:t>
            </a:r>
            <a:endParaRPr lang="en-US" b="1" dirty="0"/>
          </a:p>
        </p:txBody>
      </p:sp>
      <p:sp>
        <p:nvSpPr>
          <p:cNvPr id="3" name="Content Placeholder 2">
            <a:extLst>
              <a:ext uri="{FF2B5EF4-FFF2-40B4-BE49-F238E27FC236}">
                <a16:creationId xmlns:a16="http://schemas.microsoft.com/office/drawing/2014/main" id="{BBB6A411-81CF-4108-B168-6E96237025E0}"/>
              </a:ext>
            </a:extLst>
          </p:cNvPr>
          <p:cNvSpPr>
            <a:spLocks noGrp="1"/>
          </p:cNvSpPr>
          <p:nvPr>
            <p:ph sz="half" idx="1"/>
          </p:nvPr>
        </p:nvSpPr>
        <p:spPr/>
        <p:txBody>
          <a:bodyPr/>
          <a:lstStyle/>
          <a:p>
            <a:r>
              <a:rPr lang="en-US" b="1" dirty="0"/>
              <a:t>CHILDREN AGE 5:</a:t>
            </a:r>
            <a:endParaRPr lang="en-US" dirty="0"/>
          </a:p>
          <a:p>
            <a:r>
              <a:rPr lang="en-US" dirty="0"/>
              <a:t>Retell simple stories</a:t>
            </a:r>
          </a:p>
          <a:p>
            <a:r>
              <a:rPr lang="en-US" dirty="0"/>
              <a:t>Use descriptive language</a:t>
            </a:r>
          </a:p>
          <a:p>
            <a:r>
              <a:rPr lang="en-US" dirty="0"/>
              <a:t>Connect letters to sounds</a:t>
            </a:r>
          </a:p>
          <a:p>
            <a:r>
              <a:rPr lang="en-US" dirty="0"/>
              <a:t>Begin to write common words and phrases</a:t>
            </a:r>
          </a:p>
          <a:p>
            <a:endParaRPr lang="en-US" dirty="0"/>
          </a:p>
        </p:txBody>
      </p:sp>
      <p:sp>
        <p:nvSpPr>
          <p:cNvPr id="4" name="Content Placeholder 3">
            <a:extLst>
              <a:ext uri="{FF2B5EF4-FFF2-40B4-BE49-F238E27FC236}">
                <a16:creationId xmlns:a16="http://schemas.microsoft.com/office/drawing/2014/main" id="{8FE74227-3260-44B5-9CCD-C0F3C6CED43A}"/>
              </a:ext>
            </a:extLst>
          </p:cNvPr>
          <p:cNvSpPr>
            <a:spLocks noGrp="1"/>
          </p:cNvSpPr>
          <p:nvPr>
            <p:ph sz="half" idx="2"/>
          </p:nvPr>
        </p:nvSpPr>
        <p:spPr/>
        <p:txBody>
          <a:bodyPr/>
          <a:lstStyle/>
          <a:p>
            <a:r>
              <a:rPr lang="en-US" b="1" dirty="0"/>
              <a:t>CHILDREN AGE 6:</a:t>
            </a:r>
            <a:endParaRPr lang="en-US" dirty="0"/>
          </a:p>
          <a:p>
            <a:r>
              <a:rPr lang="en-US" dirty="0"/>
              <a:t>Read and tell stories</a:t>
            </a:r>
          </a:p>
          <a:p>
            <a:r>
              <a:rPr lang="en-US" dirty="0"/>
              <a:t>Develop some reading strategies</a:t>
            </a:r>
          </a:p>
          <a:p>
            <a:r>
              <a:rPr lang="en-US" dirty="0"/>
              <a:t>Read and write on their own</a:t>
            </a:r>
          </a:p>
          <a:p>
            <a:r>
              <a:rPr lang="en-US" dirty="0"/>
              <a:t>Read a few things aloud</a:t>
            </a:r>
          </a:p>
          <a:p>
            <a:r>
              <a:rPr lang="en-US" dirty="0"/>
              <a:t>Decode unfamiliar words</a:t>
            </a:r>
          </a:p>
          <a:p>
            <a:r>
              <a:rPr lang="en-US" dirty="0"/>
              <a:t>Increase sight word knowledge</a:t>
            </a:r>
          </a:p>
          <a:p>
            <a:r>
              <a:rPr lang="en-US" dirty="0"/>
              <a:t>Use some punctuation</a:t>
            </a:r>
          </a:p>
          <a:p>
            <a:endParaRPr lang="en-US" dirty="0"/>
          </a:p>
        </p:txBody>
      </p:sp>
    </p:spTree>
    <p:extLst>
      <p:ext uri="{BB962C8B-B14F-4D97-AF65-F5344CB8AC3E}">
        <p14:creationId xmlns:p14="http://schemas.microsoft.com/office/powerpoint/2010/main" val="1888417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7AC3D7-08C6-403F-A2BB-67505AF866D0}"/>
              </a:ext>
            </a:extLst>
          </p:cNvPr>
          <p:cNvSpPr>
            <a:spLocks noGrp="1"/>
          </p:cNvSpPr>
          <p:nvPr>
            <p:ph type="title"/>
          </p:nvPr>
        </p:nvSpPr>
        <p:spPr/>
        <p:txBody>
          <a:bodyPr/>
          <a:lstStyle/>
          <a:p>
            <a:r>
              <a:rPr lang="en-US" dirty="0"/>
              <a:t>Helping at Home</a:t>
            </a:r>
          </a:p>
        </p:txBody>
      </p:sp>
      <p:pic>
        <p:nvPicPr>
          <p:cNvPr id="11" name="Online Media 10" descr="Video: Helping at Home">
            <a:hlinkClick r:id="" action="ppaction://media"/>
            <a:extLst>
              <a:ext uri="{FF2B5EF4-FFF2-40B4-BE49-F238E27FC236}">
                <a16:creationId xmlns:a16="http://schemas.microsoft.com/office/drawing/2014/main" id="{822CF446-453A-43C7-B998-1441B1D99ACC}"/>
              </a:ext>
            </a:extLst>
          </p:cNvPr>
          <p:cNvPicPr>
            <a:picLocks noGrp="1" noRot="1" noChangeAspect="1"/>
          </p:cNvPicPr>
          <p:nvPr>
            <p:ph idx="1"/>
            <a:videoFile r:link="rId1"/>
          </p:nvPr>
        </p:nvPicPr>
        <p:blipFill>
          <a:blip r:embed="rId4"/>
          <a:stretch>
            <a:fillRect/>
          </a:stretch>
        </p:blipFill>
        <p:spPr>
          <a:xfrm>
            <a:off x="2588794" y="1914525"/>
            <a:ext cx="6427148" cy="3615270"/>
          </a:xfrm>
          <a:prstGeom prst="rect">
            <a:avLst/>
          </a:prstGeom>
        </p:spPr>
      </p:pic>
      <p:sp>
        <p:nvSpPr>
          <p:cNvPr id="4" name="Date Placeholder 3">
            <a:extLst>
              <a:ext uri="{FF2B5EF4-FFF2-40B4-BE49-F238E27FC236}">
                <a16:creationId xmlns:a16="http://schemas.microsoft.com/office/drawing/2014/main" id="{9D3FB535-FBA2-4C93-BD56-4C78CFCC0514}"/>
              </a:ext>
            </a:extLst>
          </p:cNvPr>
          <p:cNvSpPr>
            <a:spLocks noGrp="1"/>
          </p:cNvSpPr>
          <p:nvPr>
            <p:ph type="dt" sz="half" idx="10"/>
          </p:nvPr>
        </p:nvSpPr>
        <p:spPr/>
        <p:txBody>
          <a:bodyPr/>
          <a:lstStyle/>
          <a:p>
            <a:fld id="{56CF5191-6235-4B2E-8B21-D9E89E4355AB}" type="datetime1">
              <a:rPr lang="en-US" smtClean="0"/>
              <a:t>10/20/2019</a:t>
            </a:fld>
            <a:endParaRPr lang="en-US" dirty="0"/>
          </a:p>
        </p:txBody>
      </p:sp>
      <p:sp>
        <p:nvSpPr>
          <p:cNvPr id="5" name="Footer Placeholder 4">
            <a:extLst>
              <a:ext uri="{FF2B5EF4-FFF2-40B4-BE49-F238E27FC236}">
                <a16:creationId xmlns:a16="http://schemas.microsoft.com/office/drawing/2014/main" id="{C2D65687-B424-4D5C-9C64-40729799A49D}"/>
              </a:ext>
            </a:extLst>
          </p:cNvPr>
          <p:cNvSpPr>
            <a:spLocks noGrp="1"/>
          </p:cNvSpPr>
          <p:nvPr>
            <p:ph type="ftr" sz="quarter" idx="11"/>
          </p:nvPr>
        </p:nvSpPr>
        <p:spPr/>
        <p:txBody>
          <a:bodyPr/>
          <a:lstStyle/>
          <a:p>
            <a:r>
              <a:rPr lang="en-US"/>
              <a:t>www.mi.gov/earlyliteracy</a:t>
            </a:r>
            <a:endParaRPr lang="en-US" dirty="0"/>
          </a:p>
        </p:txBody>
      </p:sp>
      <p:sp>
        <p:nvSpPr>
          <p:cNvPr id="6" name="Slide Number Placeholder 5">
            <a:extLst>
              <a:ext uri="{FF2B5EF4-FFF2-40B4-BE49-F238E27FC236}">
                <a16:creationId xmlns:a16="http://schemas.microsoft.com/office/drawing/2014/main" id="{C4563B4E-BD2B-4AD5-A490-1A7B6C7FDB76}"/>
              </a:ext>
            </a:extLst>
          </p:cNvPr>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2341393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265A-ACA6-4CE7-AC2C-FD06D5259E72}"/>
              </a:ext>
            </a:extLst>
          </p:cNvPr>
          <p:cNvSpPr>
            <a:spLocks noGrp="1"/>
          </p:cNvSpPr>
          <p:nvPr>
            <p:ph type="title"/>
          </p:nvPr>
        </p:nvSpPr>
        <p:spPr>
          <a:xfrm>
            <a:off x="683724" y="1303018"/>
            <a:ext cx="2400300" cy="2832356"/>
          </a:xfrm>
        </p:spPr>
        <p:txBody>
          <a:bodyPr/>
          <a:lstStyle/>
          <a:p>
            <a:r>
              <a:rPr lang="en-US" dirty="0"/>
              <a:t>The Michigan </a:t>
            </a:r>
            <a:r>
              <a:rPr lang="en-US" dirty="0" err="1"/>
              <a:t>eLibrary</a:t>
            </a:r>
            <a:r>
              <a:rPr lang="en-US" dirty="0"/>
              <a:t>: Supporting Early Literacy</a:t>
            </a:r>
          </a:p>
        </p:txBody>
      </p:sp>
      <p:sp>
        <p:nvSpPr>
          <p:cNvPr id="5" name="Date Placeholder 4">
            <a:extLst>
              <a:ext uri="{FF2B5EF4-FFF2-40B4-BE49-F238E27FC236}">
                <a16:creationId xmlns:a16="http://schemas.microsoft.com/office/drawing/2014/main" id="{9727D5A6-5DFB-44B1-B228-09E752E76327}"/>
              </a:ext>
            </a:extLst>
          </p:cNvPr>
          <p:cNvSpPr>
            <a:spLocks noGrp="1"/>
          </p:cNvSpPr>
          <p:nvPr>
            <p:ph type="dt" sz="half" idx="10"/>
          </p:nvPr>
        </p:nvSpPr>
        <p:spPr/>
        <p:txBody>
          <a:bodyPr/>
          <a:lstStyle/>
          <a:p>
            <a:fld id="{11E98F9E-C4E2-4D2C-BCAB-DAE06BD6CE47}" type="datetime1">
              <a:rPr lang="en-US" smtClean="0"/>
              <a:t>10/20/2019</a:t>
            </a:fld>
            <a:endParaRPr lang="en-US" dirty="0"/>
          </a:p>
        </p:txBody>
      </p:sp>
      <p:sp>
        <p:nvSpPr>
          <p:cNvPr id="6" name="Footer Placeholder 5">
            <a:extLst>
              <a:ext uri="{FF2B5EF4-FFF2-40B4-BE49-F238E27FC236}">
                <a16:creationId xmlns:a16="http://schemas.microsoft.com/office/drawing/2014/main" id="{F3DDCEBF-EC82-4D7E-9D28-BC74498F6FAA}"/>
              </a:ext>
            </a:extLst>
          </p:cNvPr>
          <p:cNvSpPr>
            <a:spLocks noGrp="1"/>
          </p:cNvSpPr>
          <p:nvPr>
            <p:ph type="ftr" sz="quarter" idx="11"/>
          </p:nvPr>
        </p:nvSpPr>
        <p:spPr/>
        <p:txBody>
          <a:bodyPr/>
          <a:lstStyle/>
          <a:p>
            <a:r>
              <a:rPr lang="en-US"/>
              <a:t>www.mi.gov/earlyliteracy</a:t>
            </a:r>
            <a:endParaRPr lang="en-US" dirty="0"/>
          </a:p>
        </p:txBody>
      </p:sp>
      <p:sp>
        <p:nvSpPr>
          <p:cNvPr id="7" name="Slide Number Placeholder 6">
            <a:extLst>
              <a:ext uri="{FF2B5EF4-FFF2-40B4-BE49-F238E27FC236}">
                <a16:creationId xmlns:a16="http://schemas.microsoft.com/office/drawing/2014/main" id="{FD3357E9-AAF9-42F7-A19C-1128E67AEDA4}"/>
              </a:ext>
            </a:extLst>
          </p:cNvPr>
          <p:cNvSpPr>
            <a:spLocks noGrp="1"/>
          </p:cNvSpPr>
          <p:nvPr>
            <p:ph type="sldNum" sz="quarter" idx="12"/>
          </p:nvPr>
        </p:nvSpPr>
        <p:spPr/>
        <p:txBody>
          <a:bodyPr/>
          <a:lstStyle/>
          <a:p>
            <a:fld id="{4FAB73BC-B049-4115-A692-8D63A059BFB8}" type="slidenum">
              <a:rPr lang="en-US" smtClean="0"/>
              <a:pPr/>
              <a:t>25</a:t>
            </a:fld>
            <a:endParaRPr lang="en-US" dirty="0"/>
          </a:p>
        </p:txBody>
      </p:sp>
      <p:pic>
        <p:nvPicPr>
          <p:cNvPr id="8" name="Picture 7" descr="A screenshot of a chart that shows the library resources for grade different grade levels.&#10;">
            <a:extLst>
              <a:ext uri="{FF2B5EF4-FFF2-40B4-BE49-F238E27FC236}">
                <a16:creationId xmlns:a16="http://schemas.microsoft.com/office/drawing/2014/main" id="{DE31F228-F810-4B96-87D4-D5020095189B}"/>
              </a:ext>
            </a:extLst>
          </p:cNvPr>
          <p:cNvPicPr>
            <a:picLocks noChangeAspect="1"/>
          </p:cNvPicPr>
          <p:nvPr/>
        </p:nvPicPr>
        <p:blipFill>
          <a:blip r:embed="rId3"/>
          <a:stretch>
            <a:fillRect/>
          </a:stretch>
        </p:blipFill>
        <p:spPr>
          <a:xfrm>
            <a:off x="4706113" y="1172718"/>
            <a:ext cx="5162516" cy="4375404"/>
          </a:xfrm>
          <a:prstGeom prst="rect">
            <a:avLst/>
          </a:prstGeom>
        </p:spPr>
      </p:pic>
    </p:spTree>
    <p:extLst>
      <p:ext uri="{BB962C8B-B14F-4D97-AF65-F5344CB8AC3E}">
        <p14:creationId xmlns:p14="http://schemas.microsoft.com/office/powerpoint/2010/main" val="4147904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48000">
              <a:schemeClr val="accent5">
                <a:lumMod val="40000"/>
                <a:lumOff val="6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2A6A7C-552F-4540-8261-B3F6F9FE6C99}"/>
              </a:ext>
            </a:extLst>
          </p:cNvPr>
          <p:cNvSpPr/>
          <p:nvPr/>
        </p:nvSpPr>
        <p:spPr>
          <a:xfrm>
            <a:off x="2576347" y="2348559"/>
            <a:ext cx="2966225" cy="2654573"/>
          </a:xfrm>
          <a:prstGeom prst="rect">
            <a:avLst/>
          </a:prstGeom>
          <a:solidFill>
            <a:schemeClr val="accent6">
              <a:lumMod val="20000"/>
              <a:lumOff val="80000"/>
            </a:schemeClr>
          </a:solidFill>
          <a:ln w="28575">
            <a:solidFill>
              <a:schemeClr val="accent2">
                <a:lumMod val="75000"/>
              </a:schemeClr>
            </a:solidFill>
          </a:ln>
        </p:spPr>
        <p:txBody>
          <a:bodyPr wrap="square">
            <a:spAutoFit/>
          </a:bodyPr>
          <a:lstStyle/>
          <a:p>
            <a:endParaRPr lang="en-US" sz="1350" b="1" i="1" dirty="0">
              <a:latin typeface="Verdana" panose="020B0604030504040204" pitchFamily="34" charset="0"/>
            </a:endParaRPr>
          </a:p>
          <a:p>
            <a:pPr algn="ctr"/>
            <a:r>
              <a:rPr lang="en-US" b="1" i="1" dirty="0">
                <a:latin typeface="Verdana" panose="020B0604030504040204" pitchFamily="34" charset="0"/>
              </a:rPr>
              <a:t>World Book Online</a:t>
            </a:r>
          </a:p>
          <a:p>
            <a:r>
              <a:rPr lang="en-US" sz="1350" b="1" i="1" dirty="0">
                <a:latin typeface="Verdana" panose="020B0604030504040204" pitchFamily="34" charset="0"/>
              </a:rPr>
              <a:t>   (Early World of Learning)</a:t>
            </a:r>
          </a:p>
          <a:p>
            <a:endParaRPr lang="en-US" sz="1350" b="1" i="1" dirty="0">
              <a:latin typeface="Verdana" panose="020B0604030504040204" pitchFamily="34" charset="0"/>
            </a:endParaRPr>
          </a:p>
          <a:p>
            <a:r>
              <a:rPr lang="en-US" sz="1350" b="1" i="1" dirty="0">
                <a:latin typeface="Verdana" panose="020B0604030504040204" pitchFamily="34" charset="0"/>
              </a:rPr>
              <a:t>Early World of Learning</a:t>
            </a:r>
            <a:r>
              <a:rPr lang="en-US" sz="1350" b="1" dirty="0">
                <a:latin typeface="Verdana" panose="020B0604030504040204" pitchFamily="34" charset="0"/>
              </a:rPr>
              <a:t> is the premier online resource for:</a:t>
            </a:r>
          </a:p>
          <a:p>
            <a:pPr marL="214313" indent="-214313">
              <a:buFont typeface="Wingdings" panose="05000000000000000000" pitchFamily="2" charset="2"/>
              <a:buChar char="q"/>
            </a:pPr>
            <a:r>
              <a:rPr lang="en-US" sz="1350" b="1" dirty="0">
                <a:latin typeface="Verdana" panose="020B0604030504040204" pitchFamily="34" charset="0"/>
              </a:rPr>
              <a:t>PreK-3 families</a:t>
            </a:r>
          </a:p>
          <a:p>
            <a:pPr marL="214313" indent="-214313">
              <a:buFont typeface="Wingdings" panose="05000000000000000000" pitchFamily="2" charset="2"/>
              <a:buChar char="q"/>
            </a:pPr>
            <a:r>
              <a:rPr lang="en-US" sz="1350" b="1" dirty="0">
                <a:latin typeface="Verdana" panose="020B0604030504040204" pitchFamily="34" charset="0"/>
              </a:rPr>
              <a:t>Rich Resources for early learners</a:t>
            </a:r>
          </a:p>
          <a:p>
            <a:pPr marL="214313" indent="-214313">
              <a:buFont typeface="Wingdings" panose="05000000000000000000" pitchFamily="2" charset="2"/>
              <a:buChar char="q"/>
            </a:pPr>
            <a:r>
              <a:rPr lang="en-US" sz="1350" b="1" dirty="0">
                <a:latin typeface="Verdana" panose="020B0604030504040204" pitchFamily="34" charset="0"/>
              </a:rPr>
              <a:t>Variety of activities to support literacy at home</a:t>
            </a:r>
            <a:endParaRPr lang="en-US" sz="1350" dirty="0"/>
          </a:p>
        </p:txBody>
      </p:sp>
      <p:pic>
        <p:nvPicPr>
          <p:cNvPr id="5" name="Picture 4" descr="A screenshot of the library resource, World Book Online, Early World of Learning. ">
            <a:extLst>
              <a:ext uri="{FF2B5EF4-FFF2-40B4-BE49-F238E27FC236}">
                <a16:creationId xmlns:a16="http://schemas.microsoft.com/office/drawing/2014/main" id="{0EFFFB21-7E86-4A2C-A3CF-BA7C35B1341D}"/>
              </a:ext>
            </a:extLst>
          </p:cNvPr>
          <p:cNvPicPr>
            <a:picLocks noChangeAspect="1"/>
          </p:cNvPicPr>
          <p:nvPr/>
        </p:nvPicPr>
        <p:blipFill>
          <a:blip r:embed="rId3"/>
          <a:stretch>
            <a:fillRect/>
          </a:stretch>
        </p:blipFill>
        <p:spPr>
          <a:xfrm>
            <a:off x="5642373" y="2152105"/>
            <a:ext cx="3526799" cy="3027614"/>
          </a:xfrm>
          <a:prstGeom prst="rect">
            <a:avLst/>
          </a:prstGeom>
        </p:spPr>
      </p:pic>
      <p:sp>
        <p:nvSpPr>
          <p:cNvPr id="9" name="Title 8">
            <a:extLst>
              <a:ext uri="{FF2B5EF4-FFF2-40B4-BE49-F238E27FC236}">
                <a16:creationId xmlns:a16="http://schemas.microsoft.com/office/drawing/2014/main" id="{D43B50D4-813D-4474-9C82-4AA215667F85}"/>
              </a:ext>
            </a:extLst>
          </p:cNvPr>
          <p:cNvSpPr>
            <a:spLocks noGrp="1"/>
          </p:cNvSpPr>
          <p:nvPr>
            <p:ph type="title"/>
          </p:nvPr>
        </p:nvSpPr>
        <p:spPr/>
        <p:txBody>
          <a:bodyPr/>
          <a:lstStyle/>
          <a:p>
            <a:r>
              <a:rPr lang="en-US" dirty="0">
                <a:ea typeface="Verdana"/>
              </a:rPr>
              <a:t>Early World of Learning</a:t>
            </a:r>
            <a:endParaRPr lang="en-US" dirty="0"/>
          </a:p>
        </p:txBody>
      </p:sp>
    </p:spTree>
    <p:extLst>
      <p:ext uri="{BB962C8B-B14F-4D97-AF65-F5344CB8AC3E}">
        <p14:creationId xmlns:p14="http://schemas.microsoft.com/office/powerpoint/2010/main" val="4051521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78500">
              <a:srgbClr val="D1E8A5"/>
            </a:gs>
            <a:gs pos="51000">
              <a:schemeClr val="accent3">
                <a:lumMod val="40000"/>
                <a:lumOff val="6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2A6A7C-552F-4540-8261-B3F6F9FE6C99}"/>
              </a:ext>
            </a:extLst>
          </p:cNvPr>
          <p:cNvSpPr/>
          <p:nvPr/>
        </p:nvSpPr>
        <p:spPr>
          <a:xfrm>
            <a:off x="2958949" y="2278495"/>
            <a:ext cx="2087546" cy="2239074"/>
          </a:xfrm>
          <a:prstGeom prst="rect">
            <a:avLst/>
          </a:prstGeom>
          <a:solidFill>
            <a:schemeClr val="accent6">
              <a:lumMod val="20000"/>
              <a:lumOff val="80000"/>
            </a:schemeClr>
          </a:solidFill>
          <a:ln w="28575">
            <a:solidFill>
              <a:schemeClr val="accent2">
                <a:lumMod val="50000"/>
              </a:schemeClr>
            </a:solidFill>
          </a:ln>
        </p:spPr>
        <p:txBody>
          <a:bodyPr wrap="square">
            <a:spAutoFit/>
          </a:bodyPr>
          <a:lstStyle/>
          <a:p>
            <a:endParaRPr lang="en-US" sz="1350" b="1" i="1" dirty="0">
              <a:latin typeface="Verdana" panose="020B0604030504040204" pitchFamily="34" charset="0"/>
            </a:endParaRPr>
          </a:p>
          <a:p>
            <a:pPr algn="ctr"/>
            <a:r>
              <a:rPr lang="en-US" b="1" dirty="0" err="1">
                <a:latin typeface="Verdana" panose="020B0604030504040204" pitchFamily="34" charset="0"/>
              </a:rPr>
              <a:t>Brittanica</a:t>
            </a:r>
            <a:r>
              <a:rPr lang="en-US" b="1" dirty="0">
                <a:latin typeface="Verdana" panose="020B0604030504040204" pitchFamily="34" charset="0"/>
              </a:rPr>
              <a:t> Elementary School:</a:t>
            </a:r>
          </a:p>
          <a:p>
            <a:pPr algn="ctr"/>
            <a:r>
              <a:rPr lang="en-US" b="1" dirty="0">
                <a:latin typeface="Verdana" panose="020B0604030504040204" pitchFamily="34" charset="0"/>
              </a:rPr>
              <a:t>Provides Homework Help for Grades 3-5 </a:t>
            </a:r>
            <a:endParaRPr lang="en-US" sz="1350" dirty="0"/>
          </a:p>
        </p:txBody>
      </p:sp>
      <p:pic>
        <p:nvPicPr>
          <p:cNvPr id="4" name="Picture 3" descr="A picture containing screenshot&#10;&#10;Description automatically generated">
            <a:extLst>
              <a:ext uri="{FF2B5EF4-FFF2-40B4-BE49-F238E27FC236}">
                <a16:creationId xmlns:a16="http://schemas.microsoft.com/office/drawing/2014/main" id="{E8AF2D3A-F05F-46B0-8969-6330B0B6D9E3}"/>
              </a:ext>
            </a:extLst>
          </p:cNvPr>
          <p:cNvPicPr>
            <a:picLocks noChangeAspect="1"/>
          </p:cNvPicPr>
          <p:nvPr/>
        </p:nvPicPr>
        <p:blipFill>
          <a:blip r:embed="rId3"/>
          <a:stretch>
            <a:fillRect/>
          </a:stretch>
        </p:blipFill>
        <p:spPr>
          <a:xfrm>
            <a:off x="5492283" y="2031249"/>
            <a:ext cx="3907137" cy="2781171"/>
          </a:xfrm>
          <a:prstGeom prst="rect">
            <a:avLst/>
          </a:prstGeom>
        </p:spPr>
      </p:pic>
      <p:sp>
        <p:nvSpPr>
          <p:cNvPr id="6" name="Title 5">
            <a:extLst>
              <a:ext uri="{FF2B5EF4-FFF2-40B4-BE49-F238E27FC236}">
                <a16:creationId xmlns:a16="http://schemas.microsoft.com/office/drawing/2014/main" id="{D62F35B0-97F4-4C92-B5D9-59F7DEC7B4D2}"/>
              </a:ext>
            </a:extLst>
          </p:cNvPr>
          <p:cNvSpPr>
            <a:spLocks noGrp="1"/>
          </p:cNvSpPr>
          <p:nvPr>
            <p:ph type="title"/>
          </p:nvPr>
        </p:nvSpPr>
        <p:spPr/>
        <p:txBody>
          <a:bodyPr/>
          <a:lstStyle/>
          <a:p>
            <a:r>
              <a:rPr lang="en-US" u="none" strike="noStrike" dirty="0" err="1">
                <a:solidFill>
                  <a:srgbClr val="002A3A"/>
                </a:solidFill>
                <a:latin typeface="Verdana"/>
              </a:rPr>
              <a:t>Brittanica</a:t>
            </a:r>
            <a:r>
              <a:rPr lang="en-US" u="none" strike="noStrike" dirty="0">
                <a:solidFill>
                  <a:srgbClr val="002A3A"/>
                </a:solidFill>
                <a:latin typeface="Verdana"/>
              </a:rPr>
              <a:t> Elementary School</a:t>
            </a:r>
            <a:endParaRPr lang="en-US" dirty="0"/>
          </a:p>
        </p:txBody>
      </p:sp>
    </p:spTree>
    <p:extLst>
      <p:ext uri="{BB962C8B-B14F-4D97-AF65-F5344CB8AC3E}">
        <p14:creationId xmlns:p14="http://schemas.microsoft.com/office/powerpoint/2010/main" val="1260639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49DDAF-82A8-42CB-8028-BFD847E31996}"/>
              </a:ext>
            </a:extLst>
          </p:cNvPr>
          <p:cNvSpPr/>
          <p:nvPr/>
        </p:nvSpPr>
        <p:spPr>
          <a:xfrm>
            <a:off x="3006646" y="2416321"/>
            <a:ext cx="2679482" cy="2585323"/>
          </a:xfrm>
          <a:prstGeom prst="rect">
            <a:avLst/>
          </a:prstGeom>
          <a:solidFill>
            <a:schemeClr val="accent5">
              <a:lumMod val="20000"/>
              <a:lumOff val="80000"/>
            </a:schemeClr>
          </a:solidFill>
          <a:ln w="38100">
            <a:solidFill>
              <a:schemeClr val="accent2">
                <a:lumMod val="75000"/>
              </a:schemeClr>
            </a:solidFill>
          </a:ln>
        </p:spPr>
        <p:txBody>
          <a:bodyPr wrap="square">
            <a:spAutoFit/>
          </a:bodyPr>
          <a:lstStyle/>
          <a:p>
            <a:r>
              <a:rPr lang="en-US" sz="1350" b="1" dirty="0">
                <a:latin typeface="Verdana" panose="020B0604030504040204" pitchFamily="34" charset="0"/>
              </a:rPr>
              <a:t>The </a:t>
            </a:r>
            <a:r>
              <a:rPr lang="en-US" sz="1350" b="1" i="1" dirty="0">
                <a:latin typeface="Verdana" panose="020B0604030504040204" pitchFamily="34" charset="0"/>
              </a:rPr>
              <a:t>Read</a:t>
            </a:r>
            <a:r>
              <a:rPr lang="en-US" sz="1350" b="1" dirty="0">
                <a:latin typeface="Verdana" panose="020B0604030504040204" pitchFamily="34" charset="0"/>
              </a:rPr>
              <a:t> application of </a:t>
            </a:r>
            <a:r>
              <a:rPr lang="en-US" sz="1350" b="1" i="1" dirty="0">
                <a:latin typeface="Verdana" panose="020B0604030504040204" pitchFamily="34" charset="0"/>
              </a:rPr>
              <a:t>Early World of Learning</a:t>
            </a:r>
            <a:r>
              <a:rPr lang="en-US" sz="1350" b="1" dirty="0">
                <a:latin typeface="Verdana" panose="020B0604030504040204" pitchFamily="34" charset="0"/>
              </a:rPr>
              <a:t> encompasses two interactive learning environments:</a:t>
            </a:r>
            <a:r>
              <a:rPr lang="en-US" sz="1350" dirty="0"/>
              <a:t> </a:t>
            </a:r>
          </a:p>
          <a:p>
            <a:pPr marL="214313" indent="-214313">
              <a:buFont typeface="Wingdings" panose="05000000000000000000" pitchFamily="2" charset="2"/>
              <a:buChar char="q"/>
            </a:pPr>
            <a:r>
              <a:rPr lang="en-US" sz="1350" b="1" i="1" dirty="0">
                <a:latin typeface="Verdana" panose="020B0604030504040204" pitchFamily="34" charset="0"/>
              </a:rPr>
              <a:t>Trek's Travels</a:t>
            </a:r>
            <a:r>
              <a:rPr lang="en-US" sz="1350" dirty="0">
                <a:latin typeface="Verdana" panose="020B0604030504040204" pitchFamily="34" charset="0"/>
              </a:rPr>
              <a:t> offers narrated stories that teach critical early childhood themes, including numbers, shapes, colors, opposites, and more.</a:t>
            </a:r>
            <a:endParaRPr lang="en-US" sz="1350" dirty="0"/>
          </a:p>
        </p:txBody>
      </p:sp>
      <p:pic>
        <p:nvPicPr>
          <p:cNvPr id="9" name="Picture 8" descr="Screenshot of an Early World of Learning book titled Going to the Doctor.">
            <a:extLst>
              <a:ext uri="{FF2B5EF4-FFF2-40B4-BE49-F238E27FC236}">
                <a16:creationId xmlns:a16="http://schemas.microsoft.com/office/drawing/2014/main" id="{2347D99A-EAA0-49FA-99F2-D86C0140570C}"/>
              </a:ext>
            </a:extLst>
          </p:cNvPr>
          <p:cNvPicPr>
            <a:picLocks noChangeAspect="1"/>
          </p:cNvPicPr>
          <p:nvPr/>
        </p:nvPicPr>
        <p:blipFill>
          <a:blip r:embed="rId3"/>
          <a:stretch>
            <a:fillRect/>
          </a:stretch>
        </p:blipFill>
        <p:spPr>
          <a:xfrm>
            <a:off x="7413642" y="2035115"/>
            <a:ext cx="1403060" cy="1669931"/>
          </a:xfrm>
          <a:prstGeom prst="rect">
            <a:avLst/>
          </a:prstGeom>
          <a:ln w="28575">
            <a:solidFill>
              <a:schemeClr val="tx1"/>
            </a:solidFill>
          </a:ln>
        </p:spPr>
      </p:pic>
      <p:pic>
        <p:nvPicPr>
          <p:cNvPr id="11" name="Picture 10" descr="Screenshot of an Early World of Learning book titled The Spelling Bee.">
            <a:extLst>
              <a:ext uri="{FF2B5EF4-FFF2-40B4-BE49-F238E27FC236}">
                <a16:creationId xmlns:a16="http://schemas.microsoft.com/office/drawing/2014/main" id="{D76F4B77-77A7-4A52-8CB8-0F8E5CE48D60}"/>
              </a:ext>
            </a:extLst>
          </p:cNvPr>
          <p:cNvPicPr>
            <a:picLocks noChangeAspect="1"/>
          </p:cNvPicPr>
          <p:nvPr/>
        </p:nvPicPr>
        <p:blipFill>
          <a:blip r:embed="rId4"/>
          <a:stretch>
            <a:fillRect/>
          </a:stretch>
        </p:blipFill>
        <p:spPr>
          <a:xfrm>
            <a:off x="5858472" y="3797285"/>
            <a:ext cx="1403747" cy="1664495"/>
          </a:xfrm>
          <a:prstGeom prst="rect">
            <a:avLst/>
          </a:prstGeom>
          <a:ln w="28575">
            <a:solidFill>
              <a:schemeClr val="tx1"/>
            </a:solidFill>
          </a:ln>
        </p:spPr>
      </p:pic>
      <p:pic>
        <p:nvPicPr>
          <p:cNvPr id="13" name="Picture 12" descr="Screenshot of an Early World of Learning book titled Up We Go!">
            <a:extLst>
              <a:ext uri="{FF2B5EF4-FFF2-40B4-BE49-F238E27FC236}">
                <a16:creationId xmlns:a16="http://schemas.microsoft.com/office/drawing/2014/main" id="{B66F7796-37CE-4F6C-BF8C-1B6DDD2A3B0F}"/>
              </a:ext>
            </a:extLst>
          </p:cNvPr>
          <p:cNvPicPr>
            <a:picLocks noChangeAspect="1"/>
          </p:cNvPicPr>
          <p:nvPr/>
        </p:nvPicPr>
        <p:blipFill>
          <a:blip r:embed="rId5"/>
          <a:stretch>
            <a:fillRect/>
          </a:stretch>
        </p:blipFill>
        <p:spPr>
          <a:xfrm>
            <a:off x="5858472" y="2043494"/>
            <a:ext cx="1403747" cy="1673424"/>
          </a:xfrm>
          <a:prstGeom prst="rect">
            <a:avLst/>
          </a:prstGeom>
          <a:ln w="28575">
            <a:solidFill>
              <a:schemeClr val="tx1"/>
            </a:solidFill>
          </a:ln>
        </p:spPr>
      </p:pic>
      <p:pic>
        <p:nvPicPr>
          <p:cNvPr id="15" name="Picture 14" descr="Screenshot of an Early World of Learning book titled Lend a Hand.">
            <a:extLst>
              <a:ext uri="{FF2B5EF4-FFF2-40B4-BE49-F238E27FC236}">
                <a16:creationId xmlns:a16="http://schemas.microsoft.com/office/drawing/2014/main" id="{F522E879-4C0A-4248-A98A-FFF4AD33AB52}"/>
              </a:ext>
            </a:extLst>
          </p:cNvPr>
          <p:cNvPicPr>
            <a:picLocks noChangeAspect="1"/>
          </p:cNvPicPr>
          <p:nvPr/>
        </p:nvPicPr>
        <p:blipFill>
          <a:blip r:embed="rId6"/>
          <a:stretch>
            <a:fillRect/>
          </a:stretch>
        </p:blipFill>
        <p:spPr>
          <a:xfrm>
            <a:off x="7448675" y="3797284"/>
            <a:ext cx="1368029" cy="1664495"/>
          </a:xfrm>
          <a:prstGeom prst="rect">
            <a:avLst/>
          </a:prstGeom>
          <a:ln w="28575">
            <a:solidFill>
              <a:schemeClr val="tx1"/>
            </a:solidFill>
          </a:ln>
        </p:spPr>
      </p:pic>
      <p:sp>
        <p:nvSpPr>
          <p:cNvPr id="5" name="Title 6">
            <a:extLst>
              <a:ext uri="{FF2B5EF4-FFF2-40B4-BE49-F238E27FC236}">
                <a16:creationId xmlns:a16="http://schemas.microsoft.com/office/drawing/2014/main" id="{9032F3FC-905C-43C8-B14B-C02B9B5565CD}"/>
              </a:ext>
              <a:ext uri="{C183D7F6-B498-43B3-948B-1728B52AA6E4}">
                <adec:decorative xmlns:adec="http://schemas.microsoft.com/office/drawing/2017/decorative" xmlns="" val="1"/>
              </a:ext>
            </a:extLst>
          </p:cNvPr>
          <p:cNvSpPr txBox="1">
            <a:spLocks/>
          </p:cNvSpPr>
          <p:nvPr/>
        </p:nvSpPr>
        <p:spPr>
          <a:xfrm>
            <a:off x="2258397" y="1072203"/>
            <a:ext cx="8239582" cy="665328"/>
          </a:xfrm>
          <a:prstGeom prst="rect">
            <a:avLst/>
          </a:prstGeom>
        </p:spPr>
        <p:txBody>
          <a:bodyPr anchor="t"/>
          <a:lstStyle>
            <a:lvl1pPr algn="l" defTabSz="914400" rtl="0" eaLnBrk="1" latinLnBrk="0" hangingPunct="1">
              <a:lnSpc>
                <a:spcPct val="85000"/>
              </a:lnSpc>
              <a:spcBef>
                <a:spcPct val="0"/>
              </a:spcBef>
              <a:buNone/>
              <a:defRPr sz="4800" kern="1200" spc="-50" baseline="0">
                <a:solidFill>
                  <a:srgbClr val="002A3A"/>
                </a:solidFill>
                <a:latin typeface="+mj-lt"/>
                <a:ea typeface="+mj-ea"/>
                <a:cs typeface="+mj-cs"/>
              </a:defRPr>
            </a:lvl1pPr>
          </a:lstStyle>
          <a:p>
            <a:endParaRPr lang="en-US" sz="3600" dirty="0">
              <a:ea typeface="Verdana"/>
            </a:endParaRPr>
          </a:p>
        </p:txBody>
      </p:sp>
      <p:sp>
        <p:nvSpPr>
          <p:cNvPr id="6" name="Title 5">
            <a:extLst>
              <a:ext uri="{FF2B5EF4-FFF2-40B4-BE49-F238E27FC236}">
                <a16:creationId xmlns:a16="http://schemas.microsoft.com/office/drawing/2014/main" id="{8CC40C1E-4C8F-4964-86DA-006C9E2B4E45}"/>
              </a:ext>
            </a:extLst>
          </p:cNvPr>
          <p:cNvSpPr>
            <a:spLocks noGrp="1"/>
          </p:cNvSpPr>
          <p:nvPr>
            <p:ph type="title"/>
          </p:nvPr>
        </p:nvSpPr>
        <p:spPr>
          <a:xfrm>
            <a:off x="2578289" y="1072204"/>
            <a:ext cx="7488317" cy="652205"/>
          </a:xfrm>
        </p:spPr>
        <p:txBody>
          <a:bodyPr>
            <a:normAutofit/>
          </a:bodyPr>
          <a:lstStyle/>
          <a:p>
            <a:r>
              <a:rPr lang="en-US" dirty="0">
                <a:ea typeface="Verdana"/>
              </a:rPr>
              <a:t>Early World of Learning</a:t>
            </a:r>
          </a:p>
        </p:txBody>
      </p:sp>
    </p:spTree>
    <p:extLst>
      <p:ext uri="{BB962C8B-B14F-4D97-AF65-F5344CB8AC3E}">
        <p14:creationId xmlns:p14="http://schemas.microsoft.com/office/powerpoint/2010/main" val="1853188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CEF3-AECA-DF4F-A2DC-7F69AEFCABC1}"/>
              </a:ext>
            </a:extLst>
          </p:cNvPr>
          <p:cNvSpPr>
            <a:spLocks noGrp="1"/>
          </p:cNvSpPr>
          <p:nvPr>
            <p:ph type="title"/>
          </p:nvPr>
        </p:nvSpPr>
        <p:spPr/>
        <p:txBody>
          <a:bodyPr/>
          <a:lstStyle/>
          <a:p>
            <a:pPr algn="ctr"/>
            <a:r>
              <a:rPr lang="en-US" dirty="0">
                <a:solidFill>
                  <a:schemeClr val="tx2"/>
                </a:solidFill>
              </a:rPr>
              <a:t>Contact Information: </a:t>
            </a:r>
          </a:p>
        </p:txBody>
      </p:sp>
      <p:sp>
        <p:nvSpPr>
          <p:cNvPr id="3" name="Content Placeholder 2">
            <a:extLst>
              <a:ext uri="{FF2B5EF4-FFF2-40B4-BE49-F238E27FC236}">
                <a16:creationId xmlns:a16="http://schemas.microsoft.com/office/drawing/2014/main" id="{CBE1D666-53B8-0A41-B8B8-A8765F585649}"/>
              </a:ext>
            </a:extLst>
          </p:cNvPr>
          <p:cNvSpPr>
            <a:spLocks noGrp="1"/>
          </p:cNvSpPr>
          <p:nvPr>
            <p:ph idx="1"/>
          </p:nvPr>
        </p:nvSpPr>
        <p:spPr/>
        <p:txBody>
          <a:bodyPr vert="horz" lIns="0" tIns="34290" rIns="0" bIns="34290" rtlCol="0" anchor="t">
            <a:normAutofit/>
          </a:bodyPr>
          <a:lstStyle/>
          <a:p>
            <a:pPr algn="ctr"/>
            <a:endParaRPr lang="en-US" dirty="0"/>
          </a:p>
          <a:p>
            <a:pPr algn="ctr"/>
            <a:r>
              <a:rPr lang="en-US" dirty="0">
                <a:solidFill>
                  <a:srgbClr val="0070C0"/>
                </a:solidFill>
              </a:rPr>
              <a:t>Michigan Department of Education</a:t>
            </a:r>
            <a:endParaRPr lang="en-US" dirty="0"/>
          </a:p>
          <a:p>
            <a:pPr marL="0" indent="0" algn="ctr">
              <a:buNone/>
            </a:pPr>
            <a:r>
              <a:rPr lang="en-US" dirty="0">
                <a:ea typeface="Verdana"/>
                <a:hlinkClick r:id="rId3"/>
              </a:rPr>
              <a:t>Mde-earlyliteracy@michigan.gov</a:t>
            </a:r>
            <a:r>
              <a:rPr lang="en-US" dirty="0">
                <a:ea typeface="Verdana"/>
              </a:rPr>
              <a:t> </a:t>
            </a:r>
          </a:p>
          <a:p>
            <a:pPr marL="0" indent="0" algn="ctr">
              <a:buNone/>
            </a:pPr>
            <a:endParaRPr lang="en-US" dirty="0">
              <a:ea typeface="Verdana"/>
              <a:hlinkClick r:id="rId4">
                <a:extLst>
                  <a:ext uri="{A12FA001-AC4F-418D-AE19-62706E023703}">
                    <ahyp:hlinkClr xmlns:ahyp="http://schemas.microsoft.com/office/drawing/2018/hyperlinkcolor" xmlns="" val="tx"/>
                  </a:ext>
                </a:extLst>
              </a:hlinkClick>
            </a:endParaRPr>
          </a:p>
          <a:p>
            <a:pPr algn="ctr"/>
            <a:r>
              <a:rPr lang="en-US" dirty="0">
                <a:solidFill>
                  <a:srgbClr val="0070C0"/>
                </a:solidFill>
                <a:ea typeface="Verdana"/>
              </a:rPr>
              <a:t>Please Access the Parent Awareness Toolkit below:</a:t>
            </a:r>
            <a:endParaRPr lang="en-US" u="sng" dirty="0">
              <a:solidFill>
                <a:srgbClr val="0070C0"/>
              </a:solidFill>
              <a:ea typeface="Verdana"/>
            </a:endParaRPr>
          </a:p>
          <a:p>
            <a:pPr algn="ctr"/>
            <a:r>
              <a:rPr lang="en-US" dirty="0">
                <a:solidFill>
                  <a:schemeClr val="accent1"/>
                </a:solidFill>
                <a:ea typeface="Verdana"/>
                <a:hlinkClick r:id="rId4">
                  <a:extLst>
                    <a:ext uri="{A12FA001-AC4F-418D-AE19-62706E023703}">
                      <ahyp:hlinkClr xmlns:ahyp="http://schemas.microsoft.com/office/drawing/2018/hyperlinkcolor" xmlns="" val="tx"/>
                    </a:ext>
                  </a:extLst>
                </a:hlinkClick>
              </a:rPr>
              <a:t>Parent Awareness Toolkit- Parent Resources</a:t>
            </a:r>
            <a:endParaRPr lang="en-US" dirty="0">
              <a:solidFill>
                <a:schemeClr val="accent1"/>
              </a:solidFill>
              <a:ea typeface="Verdana"/>
            </a:endParaRPr>
          </a:p>
        </p:txBody>
      </p:sp>
      <p:sp>
        <p:nvSpPr>
          <p:cNvPr id="4" name="Date Placeholder 3">
            <a:extLst>
              <a:ext uri="{FF2B5EF4-FFF2-40B4-BE49-F238E27FC236}">
                <a16:creationId xmlns:a16="http://schemas.microsoft.com/office/drawing/2014/main" id="{88C460FA-9517-6E43-B3AC-D38475A05284}"/>
              </a:ext>
            </a:extLst>
          </p:cNvPr>
          <p:cNvSpPr>
            <a:spLocks noGrp="1"/>
          </p:cNvSpPr>
          <p:nvPr>
            <p:ph type="dt" sz="half" idx="10"/>
          </p:nvPr>
        </p:nvSpPr>
        <p:spPr/>
        <p:txBody>
          <a:bodyPr/>
          <a:lstStyle/>
          <a:p>
            <a:fld id="{B2D7AE25-6E76-43DA-9CA5-FF593702923D}" type="datetime1">
              <a:rPr lang="en-US" smtClean="0"/>
              <a:t>10/20/2019</a:t>
            </a:fld>
            <a:endParaRPr lang="en-US" dirty="0"/>
          </a:p>
        </p:txBody>
      </p:sp>
      <p:sp>
        <p:nvSpPr>
          <p:cNvPr id="5" name="Footer Placeholder 4">
            <a:extLst>
              <a:ext uri="{FF2B5EF4-FFF2-40B4-BE49-F238E27FC236}">
                <a16:creationId xmlns:a16="http://schemas.microsoft.com/office/drawing/2014/main" id="{50E63D78-5E71-9A41-9E48-10C11BFB1410}"/>
              </a:ext>
            </a:extLst>
          </p:cNvPr>
          <p:cNvSpPr>
            <a:spLocks noGrp="1"/>
          </p:cNvSpPr>
          <p:nvPr>
            <p:ph type="ftr" sz="quarter" idx="11"/>
          </p:nvPr>
        </p:nvSpPr>
        <p:spPr/>
        <p:txBody>
          <a:bodyPr/>
          <a:lstStyle/>
          <a:p>
            <a:r>
              <a:rPr lang="en-US"/>
              <a:t>www.mi.gov/earlyliteracy</a:t>
            </a:r>
            <a:endParaRPr lang="en-US" dirty="0"/>
          </a:p>
        </p:txBody>
      </p:sp>
      <p:sp>
        <p:nvSpPr>
          <p:cNvPr id="6" name="Slide Number Placeholder 5">
            <a:extLst>
              <a:ext uri="{FF2B5EF4-FFF2-40B4-BE49-F238E27FC236}">
                <a16:creationId xmlns:a16="http://schemas.microsoft.com/office/drawing/2014/main" id="{456BF643-1DA2-604C-B1CF-C807D1A8EB4A}"/>
              </a:ext>
            </a:extLst>
          </p:cNvPr>
          <p:cNvSpPr>
            <a:spLocks noGrp="1"/>
          </p:cNvSpPr>
          <p:nvPr>
            <p:ph type="sldNum" sz="quarter" idx="12"/>
          </p:nvPr>
        </p:nvSpPr>
        <p:spPr/>
        <p:txBody>
          <a:bodyPr/>
          <a:lstStyle/>
          <a:p>
            <a:fld id="{629637A9-119A-49DA-BD12-AAC58B377D80}" type="slidenum">
              <a:rPr lang="en-US" smtClean="0"/>
              <a:t>29</a:t>
            </a:fld>
            <a:endParaRPr lang="en-US" dirty="0"/>
          </a:p>
        </p:txBody>
      </p:sp>
    </p:spTree>
    <p:extLst>
      <p:ext uri="{BB962C8B-B14F-4D97-AF65-F5344CB8AC3E}">
        <p14:creationId xmlns:p14="http://schemas.microsoft.com/office/powerpoint/2010/main" val="1645085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9E885-E13E-48DF-962F-C1559B2E4225}"/>
              </a:ext>
            </a:extLst>
          </p:cNvPr>
          <p:cNvSpPr>
            <a:spLocks noGrp="1"/>
          </p:cNvSpPr>
          <p:nvPr>
            <p:ph type="title"/>
          </p:nvPr>
        </p:nvSpPr>
        <p:spPr/>
        <p:txBody>
          <a:bodyPr/>
          <a:lstStyle/>
          <a:p>
            <a:r>
              <a:rPr lang="en-US" dirty="0">
                <a:solidFill>
                  <a:schemeClr val="tx2"/>
                </a:solidFill>
              </a:rPr>
              <a:t>Introductions:</a:t>
            </a:r>
            <a:endParaRPr lang="en-US" dirty="0">
              <a:solidFill>
                <a:schemeClr val="tx2"/>
              </a:solidFill>
              <a:ea typeface="Verdana"/>
            </a:endParaRPr>
          </a:p>
        </p:txBody>
      </p:sp>
      <p:sp>
        <p:nvSpPr>
          <p:cNvPr id="3" name="Content Placeholder 2">
            <a:extLst>
              <a:ext uri="{FF2B5EF4-FFF2-40B4-BE49-F238E27FC236}">
                <a16:creationId xmlns:a16="http://schemas.microsoft.com/office/drawing/2014/main" id="{1FBEA796-5C9D-42BF-9E4E-F9BEA556F109}"/>
              </a:ext>
            </a:extLst>
          </p:cNvPr>
          <p:cNvSpPr>
            <a:spLocks noGrp="1"/>
          </p:cNvSpPr>
          <p:nvPr>
            <p:ph idx="1"/>
          </p:nvPr>
        </p:nvSpPr>
        <p:spPr>
          <a:xfrm>
            <a:off x="2588794" y="2160270"/>
            <a:ext cx="7301966" cy="3017520"/>
          </a:xfrm>
        </p:spPr>
        <p:txBody>
          <a:bodyPr vert="horz" lIns="0" tIns="34290" rIns="0" bIns="34290" rtlCol="0" anchor="t">
            <a:normAutofit/>
          </a:bodyPr>
          <a:lstStyle/>
          <a:p>
            <a:pPr marL="0" indent="0">
              <a:spcAft>
                <a:spcPts val="900"/>
              </a:spcAft>
              <a:buClr>
                <a:srgbClr val="002A3A"/>
              </a:buClr>
              <a:buNone/>
            </a:pPr>
            <a:endParaRPr lang="en-US" dirty="0">
              <a:ea typeface="Verdana"/>
            </a:endParaRPr>
          </a:p>
        </p:txBody>
      </p:sp>
      <p:sp>
        <p:nvSpPr>
          <p:cNvPr id="4" name="Date Placeholder 3">
            <a:extLst>
              <a:ext uri="{FF2B5EF4-FFF2-40B4-BE49-F238E27FC236}">
                <a16:creationId xmlns:a16="http://schemas.microsoft.com/office/drawing/2014/main" id="{33AF5AF2-A0F9-4B92-A7B5-2CA7C1E56123}"/>
              </a:ext>
            </a:extLst>
          </p:cNvPr>
          <p:cNvSpPr>
            <a:spLocks noGrp="1"/>
          </p:cNvSpPr>
          <p:nvPr>
            <p:ph type="dt" sz="half" idx="10"/>
          </p:nvPr>
        </p:nvSpPr>
        <p:spPr/>
        <p:txBody>
          <a:bodyPr/>
          <a:lstStyle/>
          <a:p>
            <a:fld id="{755F6C06-576E-4306-86A5-4785765ADF45}" type="datetime1">
              <a:rPr lang="en-US" smtClean="0"/>
              <a:t>10/20/2019</a:t>
            </a:fld>
            <a:endParaRPr lang="en-US" dirty="0"/>
          </a:p>
        </p:txBody>
      </p:sp>
      <p:sp>
        <p:nvSpPr>
          <p:cNvPr id="5" name="Footer Placeholder 4">
            <a:extLst>
              <a:ext uri="{FF2B5EF4-FFF2-40B4-BE49-F238E27FC236}">
                <a16:creationId xmlns:a16="http://schemas.microsoft.com/office/drawing/2014/main" id="{06F81385-71A0-4A02-A3EF-45C24A561C70}"/>
              </a:ext>
            </a:extLst>
          </p:cNvPr>
          <p:cNvSpPr>
            <a:spLocks noGrp="1"/>
          </p:cNvSpPr>
          <p:nvPr>
            <p:ph type="ftr" sz="quarter" idx="11"/>
          </p:nvPr>
        </p:nvSpPr>
        <p:spPr/>
        <p:txBody>
          <a:bodyPr/>
          <a:lstStyle/>
          <a:p>
            <a:r>
              <a:rPr lang="en-US"/>
              <a:t>www.mi.gov/earlyliteracy</a:t>
            </a:r>
            <a:endParaRPr lang="en-US" dirty="0"/>
          </a:p>
        </p:txBody>
      </p:sp>
      <p:sp>
        <p:nvSpPr>
          <p:cNvPr id="6" name="Slide Number Placeholder 5">
            <a:extLst>
              <a:ext uri="{FF2B5EF4-FFF2-40B4-BE49-F238E27FC236}">
                <a16:creationId xmlns:a16="http://schemas.microsoft.com/office/drawing/2014/main" id="{61AB852D-5558-4039-8407-1A8C61D7707F}"/>
              </a:ext>
            </a:extLst>
          </p:cNvPr>
          <p:cNvSpPr>
            <a:spLocks noGrp="1"/>
          </p:cNvSpPr>
          <p:nvPr>
            <p:ph type="sldNum" sz="quarter" idx="12"/>
          </p:nvPr>
        </p:nvSpPr>
        <p:spPr/>
        <p:txBody>
          <a:bodyPr/>
          <a:lstStyle/>
          <a:p>
            <a:fld id="{629637A9-119A-49DA-BD12-AAC58B377D80}" type="slidenum">
              <a:rPr lang="en-US" smtClean="0"/>
              <a:t>3</a:t>
            </a:fld>
            <a:endParaRPr lang="en-US" dirty="0"/>
          </a:p>
        </p:txBody>
      </p:sp>
    </p:spTree>
    <p:extLst>
      <p:ext uri="{BB962C8B-B14F-4D97-AF65-F5344CB8AC3E}">
        <p14:creationId xmlns:p14="http://schemas.microsoft.com/office/powerpoint/2010/main" val="3157234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D053855-5185-475E-83A9-2658F58194FE}"/>
              </a:ext>
            </a:extLst>
          </p:cNvPr>
          <p:cNvSpPr>
            <a:spLocks noGrp="1"/>
          </p:cNvSpPr>
          <p:nvPr>
            <p:ph type="title"/>
          </p:nvPr>
        </p:nvSpPr>
        <p:spPr/>
        <p:txBody>
          <a:bodyPr/>
          <a:lstStyle/>
          <a:p>
            <a:r>
              <a:rPr lang="en-US" dirty="0"/>
              <a:t>Read by Grade Three</a:t>
            </a:r>
          </a:p>
        </p:txBody>
      </p:sp>
      <p:sp>
        <p:nvSpPr>
          <p:cNvPr id="4" name="Date Placeholder 3">
            <a:extLst>
              <a:ext uri="{FF2B5EF4-FFF2-40B4-BE49-F238E27FC236}">
                <a16:creationId xmlns:a16="http://schemas.microsoft.com/office/drawing/2014/main" id="{DE195934-A49A-431A-B452-69B3E3193F02}"/>
              </a:ext>
            </a:extLst>
          </p:cNvPr>
          <p:cNvSpPr>
            <a:spLocks noGrp="1"/>
          </p:cNvSpPr>
          <p:nvPr>
            <p:ph type="dt" sz="half" idx="10"/>
          </p:nvPr>
        </p:nvSpPr>
        <p:spPr/>
        <p:txBody>
          <a:bodyPr/>
          <a:lstStyle/>
          <a:p>
            <a:fld id="{B2D7AE25-6E76-43DA-9CA5-FF593702923D}" type="datetime1">
              <a:rPr lang="en-US" smtClean="0"/>
              <a:t>10/20/2019</a:t>
            </a:fld>
            <a:endParaRPr lang="en-US" dirty="0"/>
          </a:p>
        </p:txBody>
      </p:sp>
      <p:sp>
        <p:nvSpPr>
          <p:cNvPr id="5" name="Footer Placeholder 4">
            <a:extLst>
              <a:ext uri="{FF2B5EF4-FFF2-40B4-BE49-F238E27FC236}">
                <a16:creationId xmlns:a16="http://schemas.microsoft.com/office/drawing/2014/main" id="{D91D2750-900A-4534-A56C-1B066E6E0BEF}"/>
              </a:ext>
            </a:extLst>
          </p:cNvPr>
          <p:cNvSpPr>
            <a:spLocks noGrp="1"/>
          </p:cNvSpPr>
          <p:nvPr>
            <p:ph type="ftr" sz="quarter" idx="11"/>
          </p:nvPr>
        </p:nvSpPr>
        <p:spPr/>
        <p:txBody>
          <a:bodyPr/>
          <a:lstStyle/>
          <a:p>
            <a:r>
              <a:rPr lang="en-US"/>
              <a:t>www.mi.gov/earlyliteracy</a:t>
            </a:r>
            <a:endParaRPr lang="en-US" dirty="0"/>
          </a:p>
        </p:txBody>
      </p:sp>
      <p:sp>
        <p:nvSpPr>
          <p:cNvPr id="6" name="Slide Number Placeholder 5">
            <a:extLst>
              <a:ext uri="{FF2B5EF4-FFF2-40B4-BE49-F238E27FC236}">
                <a16:creationId xmlns:a16="http://schemas.microsoft.com/office/drawing/2014/main" id="{87B82A59-2A3B-4F71-B110-440D6C399B89}"/>
              </a:ext>
            </a:extLst>
          </p:cNvPr>
          <p:cNvSpPr>
            <a:spLocks noGrp="1"/>
          </p:cNvSpPr>
          <p:nvPr>
            <p:ph type="sldNum" sz="quarter" idx="12"/>
          </p:nvPr>
        </p:nvSpPr>
        <p:spPr/>
        <p:txBody>
          <a:bodyPr/>
          <a:lstStyle/>
          <a:p>
            <a:fld id="{629637A9-119A-49DA-BD12-AAC58B377D80}" type="slidenum">
              <a:rPr lang="en-US" smtClean="0"/>
              <a:t>4</a:t>
            </a:fld>
            <a:endParaRPr lang="en-US" dirty="0"/>
          </a:p>
        </p:txBody>
      </p:sp>
      <p:pic>
        <p:nvPicPr>
          <p:cNvPr id="9" name="Online Media 8" descr="Video: Read by Grade Three">
            <a:hlinkClick r:id="" action="ppaction://media"/>
            <a:extLst>
              <a:ext uri="{FF2B5EF4-FFF2-40B4-BE49-F238E27FC236}">
                <a16:creationId xmlns:a16="http://schemas.microsoft.com/office/drawing/2014/main" id="{9EF0B906-6F66-4C91-9143-01F3217EA440}"/>
              </a:ext>
            </a:extLst>
          </p:cNvPr>
          <p:cNvPicPr>
            <a:picLocks noRot="1" noChangeAspect="1"/>
          </p:cNvPicPr>
          <p:nvPr>
            <a:videoFile r:link="rId1"/>
          </p:nvPr>
        </p:nvPicPr>
        <p:blipFill>
          <a:blip r:embed="rId4"/>
          <a:stretch>
            <a:fillRect/>
          </a:stretch>
        </p:blipFill>
        <p:spPr>
          <a:xfrm>
            <a:off x="2580216" y="1563801"/>
            <a:ext cx="7012671" cy="3944628"/>
          </a:xfrm>
          <a:prstGeom prst="rect">
            <a:avLst/>
          </a:prstGeom>
        </p:spPr>
      </p:pic>
    </p:spTree>
    <p:extLst>
      <p:ext uri="{BB962C8B-B14F-4D97-AF65-F5344CB8AC3E}">
        <p14:creationId xmlns:p14="http://schemas.microsoft.com/office/powerpoint/2010/main" val="169474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9E885-E13E-48DF-962F-C1559B2E4225}"/>
              </a:ext>
            </a:extLst>
          </p:cNvPr>
          <p:cNvSpPr>
            <a:spLocks noGrp="1"/>
          </p:cNvSpPr>
          <p:nvPr>
            <p:ph type="title"/>
          </p:nvPr>
        </p:nvSpPr>
        <p:spPr/>
        <p:txBody>
          <a:bodyPr>
            <a:normAutofit/>
          </a:bodyPr>
          <a:lstStyle/>
          <a:p>
            <a:r>
              <a:rPr lang="en-US" dirty="0">
                <a:solidFill>
                  <a:schemeClr val="tx2"/>
                </a:solidFill>
              </a:rPr>
              <a:t>Video Reflection - Turn and Talk</a:t>
            </a:r>
            <a:endParaRPr lang="en-US" dirty="0">
              <a:solidFill>
                <a:schemeClr val="tx2"/>
              </a:solidFill>
              <a:ea typeface="Verdana"/>
            </a:endParaRPr>
          </a:p>
        </p:txBody>
      </p:sp>
      <p:sp>
        <p:nvSpPr>
          <p:cNvPr id="3" name="Content Placeholder 2">
            <a:extLst>
              <a:ext uri="{FF2B5EF4-FFF2-40B4-BE49-F238E27FC236}">
                <a16:creationId xmlns:a16="http://schemas.microsoft.com/office/drawing/2014/main" id="{1FBEA796-5C9D-42BF-9E4E-F9BEA556F109}"/>
              </a:ext>
            </a:extLst>
          </p:cNvPr>
          <p:cNvSpPr>
            <a:spLocks noGrp="1"/>
          </p:cNvSpPr>
          <p:nvPr>
            <p:ph idx="1"/>
          </p:nvPr>
        </p:nvSpPr>
        <p:spPr>
          <a:xfrm>
            <a:off x="2588794" y="2160270"/>
            <a:ext cx="7301966" cy="3017520"/>
          </a:xfrm>
        </p:spPr>
        <p:txBody>
          <a:bodyPr vert="horz" lIns="0" tIns="34290" rIns="0" bIns="34290" rtlCol="0" anchor="t">
            <a:normAutofit/>
          </a:bodyPr>
          <a:lstStyle/>
          <a:p>
            <a:pPr marL="0" indent="0">
              <a:spcAft>
                <a:spcPts val="900"/>
              </a:spcAft>
              <a:buClr>
                <a:srgbClr val="002A3A"/>
              </a:buClr>
              <a:buNone/>
            </a:pPr>
            <a:endParaRPr lang="en-US" sz="2700" dirty="0">
              <a:ea typeface="Verdana"/>
            </a:endParaRPr>
          </a:p>
          <a:p>
            <a:pPr marL="0" indent="0">
              <a:spcAft>
                <a:spcPts val="900"/>
              </a:spcAft>
              <a:buNone/>
            </a:pPr>
            <a:r>
              <a:rPr lang="en-US" sz="2700" dirty="0">
                <a:ea typeface="Verdana"/>
              </a:rPr>
              <a:t>What things stick out?</a:t>
            </a:r>
            <a:endParaRPr lang="en-US" dirty="0"/>
          </a:p>
          <a:p>
            <a:pPr marL="0" indent="0">
              <a:spcAft>
                <a:spcPts val="900"/>
              </a:spcAft>
              <a:buClr>
                <a:srgbClr val="002A3A"/>
              </a:buClr>
              <a:buNone/>
            </a:pPr>
            <a:r>
              <a:rPr lang="en-US" sz="2700" dirty="0">
                <a:ea typeface="Verdana"/>
              </a:rPr>
              <a:t>What questions do you now have?</a:t>
            </a:r>
          </a:p>
          <a:p>
            <a:pPr marL="0" indent="0">
              <a:spcAft>
                <a:spcPts val="900"/>
              </a:spcAft>
              <a:buClr>
                <a:srgbClr val="002A3A"/>
              </a:buClr>
              <a:buNone/>
            </a:pPr>
            <a:endParaRPr lang="en-US" dirty="0">
              <a:ea typeface="Verdana"/>
            </a:endParaRPr>
          </a:p>
        </p:txBody>
      </p:sp>
      <p:sp>
        <p:nvSpPr>
          <p:cNvPr id="4" name="Date Placeholder 3">
            <a:extLst>
              <a:ext uri="{FF2B5EF4-FFF2-40B4-BE49-F238E27FC236}">
                <a16:creationId xmlns:a16="http://schemas.microsoft.com/office/drawing/2014/main" id="{33AF5AF2-A0F9-4B92-A7B5-2CA7C1E56123}"/>
              </a:ext>
            </a:extLst>
          </p:cNvPr>
          <p:cNvSpPr>
            <a:spLocks noGrp="1"/>
          </p:cNvSpPr>
          <p:nvPr>
            <p:ph type="dt" sz="half" idx="10"/>
          </p:nvPr>
        </p:nvSpPr>
        <p:spPr/>
        <p:txBody>
          <a:bodyPr/>
          <a:lstStyle/>
          <a:p>
            <a:fld id="{755F6C06-576E-4306-86A5-4785765ADF45}" type="datetime1">
              <a:rPr lang="en-US" smtClean="0"/>
              <a:t>10/20/2019</a:t>
            </a:fld>
            <a:endParaRPr lang="en-US" dirty="0"/>
          </a:p>
        </p:txBody>
      </p:sp>
      <p:sp>
        <p:nvSpPr>
          <p:cNvPr id="5" name="Footer Placeholder 4">
            <a:extLst>
              <a:ext uri="{FF2B5EF4-FFF2-40B4-BE49-F238E27FC236}">
                <a16:creationId xmlns:a16="http://schemas.microsoft.com/office/drawing/2014/main" id="{06F81385-71A0-4A02-A3EF-45C24A561C70}"/>
              </a:ext>
            </a:extLst>
          </p:cNvPr>
          <p:cNvSpPr>
            <a:spLocks noGrp="1"/>
          </p:cNvSpPr>
          <p:nvPr>
            <p:ph type="ftr" sz="quarter" idx="11"/>
          </p:nvPr>
        </p:nvSpPr>
        <p:spPr/>
        <p:txBody>
          <a:bodyPr/>
          <a:lstStyle/>
          <a:p>
            <a:r>
              <a:rPr lang="en-US"/>
              <a:t>www.mi.gov/earlyliteracy</a:t>
            </a:r>
            <a:endParaRPr lang="en-US" dirty="0"/>
          </a:p>
        </p:txBody>
      </p:sp>
      <p:sp>
        <p:nvSpPr>
          <p:cNvPr id="6" name="Slide Number Placeholder 5">
            <a:extLst>
              <a:ext uri="{FF2B5EF4-FFF2-40B4-BE49-F238E27FC236}">
                <a16:creationId xmlns:a16="http://schemas.microsoft.com/office/drawing/2014/main" id="{61AB852D-5558-4039-8407-1A8C61D7707F}"/>
              </a:ext>
            </a:extLst>
          </p:cNvPr>
          <p:cNvSpPr>
            <a:spLocks noGrp="1"/>
          </p:cNvSpPr>
          <p:nvPr>
            <p:ph type="sldNum" sz="quarter" idx="12"/>
          </p:nvPr>
        </p:nvSpPr>
        <p:spPr/>
        <p:txBody>
          <a:bodyPr/>
          <a:lstStyle/>
          <a:p>
            <a:fld id="{629637A9-119A-49DA-BD12-AAC58B377D80}" type="slidenum">
              <a:rPr lang="en-US" smtClean="0"/>
              <a:t>5</a:t>
            </a:fld>
            <a:endParaRPr lang="en-US" dirty="0"/>
          </a:p>
        </p:txBody>
      </p:sp>
    </p:spTree>
    <p:extLst>
      <p:ext uri="{BB962C8B-B14F-4D97-AF65-F5344CB8AC3E}">
        <p14:creationId xmlns:p14="http://schemas.microsoft.com/office/powerpoint/2010/main" val="3839875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744D56-2B91-4D60-93A3-005516422A4E}"/>
              </a:ext>
            </a:extLst>
          </p:cNvPr>
          <p:cNvSpPr>
            <a:spLocks noGrp="1"/>
          </p:cNvSpPr>
          <p:nvPr>
            <p:ph type="title"/>
          </p:nvPr>
        </p:nvSpPr>
        <p:spPr/>
        <p:txBody>
          <a:bodyPr>
            <a:normAutofit/>
          </a:bodyPr>
          <a:lstStyle/>
          <a:p>
            <a:r>
              <a:rPr lang="en-US" dirty="0"/>
              <a:t>Read by Grade Three Overview</a:t>
            </a:r>
          </a:p>
        </p:txBody>
      </p:sp>
      <p:sp>
        <p:nvSpPr>
          <p:cNvPr id="5" name="Text Placeholder 4">
            <a:extLst>
              <a:ext uri="{FF2B5EF4-FFF2-40B4-BE49-F238E27FC236}">
                <a16:creationId xmlns:a16="http://schemas.microsoft.com/office/drawing/2014/main" id="{62D3FC21-3B89-4FC4-97EE-01E0E3F05D29}"/>
              </a:ext>
            </a:extLst>
          </p:cNvPr>
          <p:cNvSpPr>
            <a:spLocks noGrp="1"/>
          </p:cNvSpPr>
          <p:nvPr>
            <p:ph type="body" idx="1"/>
          </p:nvPr>
        </p:nvSpPr>
        <p:spPr/>
        <p:txBody>
          <a:bodyPr/>
          <a:lstStyle/>
          <a:p>
            <a:endParaRPr lang="en-US" dirty="0">
              <a:ea typeface="Verdana"/>
            </a:endParaRPr>
          </a:p>
        </p:txBody>
      </p:sp>
      <p:sp>
        <p:nvSpPr>
          <p:cNvPr id="6" name="Date Placeholder 5">
            <a:extLst>
              <a:ext uri="{FF2B5EF4-FFF2-40B4-BE49-F238E27FC236}">
                <a16:creationId xmlns:a16="http://schemas.microsoft.com/office/drawing/2014/main" id="{16FB3F6F-5DFE-4F2D-84A2-6A3BE9AA25C1}"/>
              </a:ext>
            </a:extLst>
          </p:cNvPr>
          <p:cNvSpPr>
            <a:spLocks noGrp="1"/>
          </p:cNvSpPr>
          <p:nvPr>
            <p:ph type="dt" sz="half" idx="10"/>
          </p:nvPr>
        </p:nvSpPr>
        <p:spPr/>
        <p:txBody>
          <a:bodyPr/>
          <a:lstStyle/>
          <a:p>
            <a:fld id="{6122AF25-2555-4367-A39E-8199C3B9CD4B}" type="datetime1">
              <a:rPr lang="en-US" smtClean="0"/>
              <a:t>10/20/2019</a:t>
            </a:fld>
            <a:endParaRPr lang="en-US" dirty="0"/>
          </a:p>
        </p:txBody>
      </p:sp>
      <p:sp>
        <p:nvSpPr>
          <p:cNvPr id="7" name="Footer Placeholder 6">
            <a:extLst>
              <a:ext uri="{FF2B5EF4-FFF2-40B4-BE49-F238E27FC236}">
                <a16:creationId xmlns:a16="http://schemas.microsoft.com/office/drawing/2014/main" id="{22DC7362-D439-4A49-A8E0-5F3842D23377}"/>
              </a:ext>
            </a:extLst>
          </p:cNvPr>
          <p:cNvSpPr>
            <a:spLocks noGrp="1"/>
          </p:cNvSpPr>
          <p:nvPr>
            <p:ph type="ftr" sz="quarter" idx="11"/>
          </p:nvPr>
        </p:nvSpPr>
        <p:spPr/>
        <p:txBody>
          <a:bodyPr/>
          <a:lstStyle/>
          <a:p>
            <a:r>
              <a:rPr lang="en-US"/>
              <a:t>www.mi.gov/earlyliteracy</a:t>
            </a:r>
            <a:endParaRPr lang="en-US" dirty="0"/>
          </a:p>
        </p:txBody>
      </p:sp>
      <p:sp>
        <p:nvSpPr>
          <p:cNvPr id="8" name="Slide Number Placeholder 7">
            <a:extLst>
              <a:ext uri="{FF2B5EF4-FFF2-40B4-BE49-F238E27FC236}">
                <a16:creationId xmlns:a16="http://schemas.microsoft.com/office/drawing/2014/main" id="{8891A5D7-DC63-49F2-8B77-C1588B172C7F}"/>
              </a:ext>
            </a:extLst>
          </p:cNvPr>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2898943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B36036-859F-418A-A15A-670E6F658234}"/>
              </a:ext>
            </a:extLst>
          </p:cNvPr>
          <p:cNvSpPr>
            <a:spLocks noGrp="1"/>
          </p:cNvSpPr>
          <p:nvPr>
            <p:ph type="title"/>
          </p:nvPr>
        </p:nvSpPr>
        <p:spPr/>
        <p:txBody>
          <a:bodyPr/>
          <a:lstStyle/>
          <a:p>
            <a:r>
              <a:rPr lang="en-US" dirty="0">
                <a:solidFill>
                  <a:schemeClr val="bg1"/>
                </a:solidFill>
              </a:rPr>
              <a:t>Components of the Law:</a:t>
            </a:r>
          </a:p>
        </p:txBody>
      </p:sp>
      <p:sp>
        <p:nvSpPr>
          <p:cNvPr id="9" name="Text Placeholder 8">
            <a:extLst>
              <a:ext uri="{FF2B5EF4-FFF2-40B4-BE49-F238E27FC236}">
                <a16:creationId xmlns:a16="http://schemas.microsoft.com/office/drawing/2014/main" id="{B23C2BCA-34BD-4937-ADD7-B95480F3016C}"/>
              </a:ext>
            </a:extLst>
          </p:cNvPr>
          <p:cNvSpPr>
            <a:spLocks noGrp="1"/>
          </p:cNvSpPr>
          <p:nvPr>
            <p:ph type="body" sz="half" idx="2"/>
          </p:nvPr>
        </p:nvSpPr>
        <p:spPr/>
        <p:txBody>
          <a:bodyPr/>
          <a:lstStyle/>
          <a:p>
            <a:endParaRPr lang="en-US"/>
          </a:p>
        </p:txBody>
      </p:sp>
      <p:sp>
        <p:nvSpPr>
          <p:cNvPr id="4" name="Date Placeholder 3">
            <a:extLst>
              <a:ext uri="{FF2B5EF4-FFF2-40B4-BE49-F238E27FC236}">
                <a16:creationId xmlns:a16="http://schemas.microsoft.com/office/drawing/2014/main" id="{B3DDBFEC-282F-4AC0-8502-038800DEE171}"/>
              </a:ext>
            </a:extLst>
          </p:cNvPr>
          <p:cNvSpPr>
            <a:spLocks noGrp="1"/>
          </p:cNvSpPr>
          <p:nvPr>
            <p:ph type="dt" sz="half" idx="10"/>
          </p:nvPr>
        </p:nvSpPr>
        <p:spPr/>
        <p:txBody>
          <a:bodyPr/>
          <a:lstStyle/>
          <a:p>
            <a:fld id="{B2D7AE25-6E76-43DA-9CA5-FF593702923D}" type="datetime1">
              <a:rPr lang="en-US" smtClean="0"/>
              <a:t>10/20/2019</a:t>
            </a:fld>
            <a:endParaRPr lang="en-US" dirty="0"/>
          </a:p>
        </p:txBody>
      </p:sp>
      <p:sp>
        <p:nvSpPr>
          <p:cNvPr id="5" name="Footer Placeholder 4">
            <a:extLst>
              <a:ext uri="{FF2B5EF4-FFF2-40B4-BE49-F238E27FC236}">
                <a16:creationId xmlns:a16="http://schemas.microsoft.com/office/drawing/2014/main" id="{E5E6E48C-27B6-4C83-A741-F75E334FFF24}"/>
              </a:ext>
            </a:extLst>
          </p:cNvPr>
          <p:cNvSpPr>
            <a:spLocks noGrp="1"/>
          </p:cNvSpPr>
          <p:nvPr>
            <p:ph type="ftr" sz="quarter" idx="11"/>
          </p:nvPr>
        </p:nvSpPr>
        <p:spPr/>
        <p:txBody>
          <a:bodyPr/>
          <a:lstStyle/>
          <a:p>
            <a:r>
              <a:rPr lang="en-US"/>
              <a:t>www.mi.gov/earlyliteracy</a:t>
            </a:r>
            <a:endParaRPr lang="en-US" dirty="0"/>
          </a:p>
        </p:txBody>
      </p:sp>
      <p:sp>
        <p:nvSpPr>
          <p:cNvPr id="6" name="Slide Number Placeholder 5">
            <a:extLst>
              <a:ext uri="{FF2B5EF4-FFF2-40B4-BE49-F238E27FC236}">
                <a16:creationId xmlns:a16="http://schemas.microsoft.com/office/drawing/2014/main" id="{69568E35-63AF-4B71-B447-1B72E6D7A660}"/>
              </a:ext>
            </a:extLst>
          </p:cNvPr>
          <p:cNvSpPr>
            <a:spLocks noGrp="1"/>
          </p:cNvSpPr>
          <p:nvPr>
            <p:ph type="sldNum" sz="quarter" idx="12"/>
          </p:nvPr>
        </p:nvSpPr>
        <p:spPr/>
        <p:txBody>
          <a:bodyPr/>
          <a:lstStyle/>
          <a:p>
            <a:fld id="{629637A9-119A-49DA-BD12-AAC58B377D80}" type="slidenum">
              <a:rPr lang="en-US" smtClean="0"/>
              <a:t>7</a:t>
            </a:fld>
            <a:endParaRPr lang="en-US" dirty="0"/>
          </a:p>
        </p:txBody>
      </p:sp>
      <p:sp>
        <p:nvSpPr>
          <p:cNvPr id="10" name="Block Arc 9">
            <a:extLst>
              <a:ext uri="{FF2B5EF4-FFF2-40B4-BE49-F238E27FC236}">
                <a16:creationId xmlns:a16="http://schemas.microsoft.com/office/drawing/2014/main" id="{1BD2BAE8-0D99-4F05-986D-CD4CDF68840C}"/>
              </a:ext>
              <a:ext uri="{C183D7F6-B498-43B3-948B-1728B52AA6E4}">
                <adec:decorative xmlns:adec="http://schemas.microsoft.com/office/drawing/2017/decorative" xmlns="" val="1"/>
              </a:ext>
            </a:extLst>
          </p:cNvPr>
          <p:cNvSpPr/>
          <p:nvPr/>
        </p:nvSpPr>
        <p:spPr>
          <a:xfrm>
            <a:off x="5884181" y="1652908"/>
            <a:ext cx="3522517" cy="3522517"/>
          </a:xfrm>
          <a:prstGeom prst="blockArc">
            <a:avLst>
              <a:gd name="adj1" fmla="val 10800000"/>
              <a:gd name="adj2" fmla="val 16200000"/>
              <a:gd name="adj3" fmla="val 4640"/>
            </a:avLst>
          </a:prstGeom>
          <a:solidFill>
            <a:schemeClr val="accent4">
              <a:lumMod val="75000"/>
            </a:schemeClr>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Block Arc 10">
            <a:extLst>
              <a:ext uri="{FF2B5EF4-FFF2-40B4-BE49-F238E27FC236}">
                <a16:creationId xmlns:a16="http://schemas.microsoft.com/office/drawing/2014/main" id="{C6C58966-8B55-4B45-9F4D-26ED2351BD71}"/>
              </a:ext>
              <a:ext uri="{C183D7F6-B498-43B3-948B-1728B52AA6E4}">
                <adec:decorative xmlns:adec="http://schemas.microsoft.com/office/drawing/2017/decorative" xmlns="" val="1"/>
              </a:ext>
            </a:extLst>
          </p:cNvPr>
          <p:cNvSpPr/>
          <p:nvPr/>
        </p:nvSpPr>
        <p:spPr>
          <a:xfrm>
            <a:off x="5884181" y="1652908"/>
            <a:ext cx="3522517" cy="3522517"/>
          </a:xfrm>
          <a:prstGeom prst="blockArc">
            <a:avLst>
              <a:gd name="adj1" fmla="val 5400000"/>
              <a:gd name="adj2" fmla="val 10800000"/>
              <a:gd name="adj3" fmla="val 4640"/>
            </a:avLst>
          </a:prstGeom>
          <a:solidFill>
            <a:schemeClr val="accent4"/>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Block Arc 11">
            <a:extLst>
              <a:ext uri="{FF2B5EF4-FFF2-40B4-BE49-F238E27FC236}">
                <a16:creationId xmlns:a16="http://schemas.microsoft.com/office/drawing/2014/main" id="{0D6A34FD-6179-4899-9D36-7EF66100FA84}"/>
              </a:ext>
              <a:ext uri="{C183D7F6-B498-43B3-948B-1728B52AA6E4}">
                <adec:decorative xmlns:adec="http://schemas.microsoft.com/office/drawing/2017/decorative" xmlns="" val="1"/>
              </a:ext>
            </a:extLst>
          </p:cNvPr>
          <p:cNvSpPr/>
          <p:nvPr/>
        </p:nvSpPr>
        <p:spPr>
          <a:xfrm>
            <a:off x="5884181" y="1652908"/>
            <a:ext cx="3522517" cy="3522517"/>
          </a:xfrm>
          <a:prstGeom prst="blockArc">
            <a:avLst>
              <a:gd name="adj1" fmla="val 0"/>
              <a:gd name="adj2" fmla="val 5400000"/>
              <a:gd name="adj3" fmla="val 4640"/>
            </a:avLst>
          </a:prstGeom>
          <a:solidFill>
            <a:srgbClr val="00B0F0"/>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Block Arc 12">
            <a:extLst>
              <a:ext uri="{FF2B5EF4-FFF2-40B4-BE49-F238E27FC236}">
                <a16:creationId xmlns:a16="http://schemas.microsoft.com/office/drawing/2014/main" id="{019AEE77-0E56-46AC-A4B1-9FBFE1DD4A1F}"/>
              </a:ext>
              <a:ext uri="{C183D7F6-B498-43B3-948B-1728B52AA6E4}">
                <adec:decorative xmlns:adec="http://schemas.microsoft.com/office/drawing/2017/decorative" xmlns="" val="1"/>
              </a:ext>
            </a:extLst>
          </p:cNvPr>
          <p:cNvSpPr/>
          <p:nvPr/>
        </p:nvSpPr>
        <p:spPr>
          <a:xfrm>
            <a:off x="5884181" y="1652908"/>
            <a:ext cx="3522517" cy="3522517"/>
          </a:xfrm>
          <a:prstGeom prst="blockArc">
            <a:avLst>
              <a:gd name="adj1" fmla="val 16200000"/>
              <a:gd name="adj2" fmla="val 0"/>
              <a:gd name="adj3" fmla="val 464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4" name="Group 13" descr="Core Reading Instruction">
            <a:extLst>
              <a:ext uri="{FF2B5EF4-FFF2-40B4-BE49-F238E27FC236}">
                <a16:creationId xmlns:a16="http://schemas.microsoft.com/office/drawing/2014/main" id="{5B89A0C7-DE7B-4723-B6E0-9B745512DA02}"/>
              </a:ext>
            </a:extLst>
          </p:cNvPr>
          <p:cNvGrpSpPr/>
          <p:nvPr/>
        </p:nvGrpSpPr>
        <p:grpSpPr>
          <a:xfrm>
            <a:off x="6834685" y="2603411"/>
            <a:ext cx="1621508" cy="1621508"/>
            <a:chOff x="3709454" y="1535183"/>
            <a:chExt cx="1684701" cy="1684701"/>
          </a:xfrm>
        </p:grpSpPr>
        <p:sp>
          <p:nvSpPr>
            <p:cNvPr id="15" name="Oval 14">
              <a:extLst>
                <a:ext uri="{FF2B5EF4-FFF2-40B4-BE49-F238E27FC236}">
                  <a16:creationId xmlns:a16="http://schemas.microsoft.com/office/drawing/2014/main" id="{EE321AC1-9EDA-4337-B05B-46B3F498C217}"/>
                </a:ext>
              </a:extLst>
            </p:cNvPr>
            <p:cNvSpPr/>
            <p:nvPr/>
          </p:nvSpPr>
          <p:spPr>
            <a:xfrm>
              <a:off x="3709454" y="1535183"/>
              <a:ext cx="1684701" cy="1684701"/>
            </a:xfrm>
            <a:prstGeom prst="ellipse">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8">
              <a:extLst>
                <a:ext uri="{FF2B5EF4-FFF2-40B4-BE49-F238E27FC236}">
                  <a16:creationId xmlns:a16="http://schemas.microsoft.com/office/drawing/2014/main" id="{35E2A63C-9F10-4074-ACD6-1DE75C0B471D}"/>
                </a:ext>
              </a:extLst>
            </p:cNvPr>
            <p:cNvSpPr txBox="1"/>
            <p:nvPr/>
          </p:nvSpPr>
          <p:spPr>
            <a:xfrm>
              <a:off x="3956173" y="1781902"/>
              <a:ext cx="1191263" cy="11912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sz="1200" dirty="0"/>
                <a:t>Core Reading Instruction</a:t>
              </a:r>
            </a:p>
          </p:txBody>
        </p:sp>
      </p:grpSp>
      <p:grpSp>
        <p:nvGrpSpPr>
          <p:cNvPr id="17" name="Group 16" descr="Assessment">
            <a:extLst>
              <a:ext uri="{FF2B5EF4-FFF2-40B4-BE49-F238E27FC236}">
                <a16:creationId xmlns:a16="http://schemas.microsoft.com/office/drawing/2014/main" id="{6B6AAF12-774C-42BA-8E11-832485555A34}"/>
              </a:ext>
            </a:extLst>
          </p:cNvPr>
          <p:cNvGrpSpPr/>
          <p:nvPr/>
        </p:nvGrpSpPr>
        <p:grpSpPr>
          <a:xfrm>
            <a:off x="7077911" y="1126241"/>
            <a:ext cx="1135055" cy="1135055"/>
            <a:chOff x="3962159" y="444"/>
            <a:chExt cx="1179290" cy="1179290"/>
          </a:xfrm>
        </p:grpSpPr>
        <p:sp>
          <p:nvSpPr>
            <p:cNvPr id="18" name="Oval 17">
              <a:extLst>
                <a:ext uri="{FF2B5EF4-FFF2-40B4-BE49-F238E27FC236}">
                  <a16:creationId xmlns:a16="http://schemas.microsoft.com/office/drawing/2014/main" id="{4D09745C-E510-4AD8-891C-C44574FDCFF7}"/>
                </a:ext>
              </a:extLst>
            </p:cNvPr>
            <p:cNvSpPr/>
            <p:nvPr/>
          </p:nvSpPr>
          <p:spPr>
            <a:xfrm>
              <a:off x="3962159" y="444"/>
              <a:ext cx="1179290" cy="1179290"/>
            </a:xfrm>
            <a:prstGeom prst="ellipse">
              <a:avLst/>
            </a:pr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Oval 10">
              <a:extLst>
                <a:ext uri="{FF2B5EF4-FFF2-40B4-BE49-F238E27FC236}">
                  <a16:creationId xmlns:a16="http://schemas.microsoft.com/office/drawing/2014/main" id="{D79104F4-036C-4D46-A220-7ED886D7F960}"/>
                </a:ext>
              </a:extLst>
            </p:cNvPr>
            <p:cNvSpPr txBox="1"/>
            <p:nvPr/>
          </p:nvSpPr>
          <p:spPr>
            <a:xfrm>
              <a:off x="3962159" y="173147"/>
              <a:ext cx="1179289" cy="8338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73" tIns="8573" rIns="8573" bIns="8573" numCol="1" spcCol="1270" anchor="ctr" anchorCtr="0">
              <a:noAutofit/>
            </a:bodyPr>
            <a:lstStyle/>
            <a:p>
              <a:pPr algn="ctr" defTabSz="300038">
                <a:lnSpc>
                  <a:spcPct val="90000"/>
                </a:lnSpc>
                <a:spcBef>
                  <a:spcPct val="0"/>
                </a:spcBef>
                <a:spcAft>
                  <a:spcPct val="35000"/>
                </a:spcAft>
              </a:pPr>
              <a:r>
                <a:rPr lang="en-US" sz="1200" dirty="0"/>
                <a:t>Assessment</a:t>
              </a:r>
              <a:endParaRPr lang="en-US" sz="788" dirty="0"/>
            </a:p>
          </p:txBody>
        </p:sp>
      </p:grpSp>
      <p:grpSp>
        <p:nvGrpSpPr>
          <p:cNvPr id="20" name="Group 19" descr="Reading Improvement Plans &amp; Interventions">
            <a:extLst>
              <a:ext uri="{FF2B5EF4-FFF2-40B4-BE49-F238E27FC236}">
                <a16:creationId xmlns:a16="http://schemas.microsoft.com/office/drawing/2014/main" id="{6DD229C3-0863-4FD3-BDFC-66074A88B86B}"/>
              </a:ext>
            </a:extLst>
          </p:cNvPr>
          <p:cNvGrpSpPr/>
          <p:nvPr/>
        </p:nvGrpSpPr>
        <p:grpSpPr>
          <a:xfrm>
            <a:off x="8798309" y="2855567"/>
            <a:ext cx="1135055" cy="1135055"/>
            <a:chOff x="5749603" y="1787888"/>
            <a:chExt cx="1179290" cy="1179290"/>
          </a:xfrm>
        </p:grpSpPr>
        <p:sp>
          <p:nvSpPr>
            <p:cNvPr id="21" name="Oval 20">
              <a:extLst>
                <a:ext uri="{FF2B5EF4-FFF2-40B4-BE49-F238E27FC236}">
                  <a16:creationId xmlns:a16="http://schemas.microsoft.com/office/drawing/2014/main" id="{B268FB00-D69E-464E-BEAC-7F19C1AF6F7A}"/>
                </a:ext>
              </a:extLst>
            </p:cNvPr>
            <p:cNvSpPr/>
            <p:nvPr/>
          </p:nvSpPr>
          <p:spPr>
            <a:xfrm>
              <a:off x="5749603" y="1787888"/>
              <a:ext cx="1179290" cy="1179290"/>
            </a:xfrm>
            <a:prstGeom prst="ellipse">
              <a:avLst/>
            </a:prstGeom>
            <a:solidFill>
              <a:srgbClr val="00B0F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2" name="Oval 12">
              <a:extLst>
                <a:ext uri="{FF2B5EF4-FFF2-40B4-BE49-F238E27FC236}">
                  <a16:creationId xmlns:a16="http://schemas.microsoft.com/office/drawing/2014/main" id="{7A121C63-B74B-4464-A426-F4B2FBFF0CCC}"/>
                </a:ext>
              </a:extLst>
            </p:cNvPr>
            <p:cNvSpPr txBox="1"/>
            <p:nvPr/>
          </p:nvSpPr>
          <p:spPr>
            <a:xfrm>
              <a:off x="5749603" y="1960591"/>
              <a:ext cx="1179290" cy="8338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73" tIns="8573" rIns="8573" bIns="8573" numCol="1" spcCol="1270" anchor="ctr" anchorCtr="0">
              <a:noAutofit/>
            </a:bodyPr>
            <a:lstStyle/>
            <a:p>
              <a:pPr algn="ctr" defTabSz="300038">
                <a:lnSpc>
                  <a:spcPct val="90000"/>
                </a:lnSpc>
                <a:spcBef>
                  <a:spcPct val="0"/>
                </a:spcBef>
                <a:spcAft>
                  <a:spcPct val="35000"/>
                </a:spcAft>
              </a:pPr>
              <a:r>
                <a:rPr lang="en-US" sz="1050" dirty="0"/>
                <a:t>Reading Improvement Plans &amp; Interventions </a:t>
              </a:r>
            </a:p>
          </p:txBody>
        </p:sp>
      </p:grpSp>
      <p:grpSp>
        <p:nvGrpSpPr>
          <p:cNvPr id="23" name="Group 22" descr="Professional Learning/Coaching">
            <a:extLst>
              <a:ext uri="{FF2B5EF4-FFF2-40B4-BE49-F238E27FC236}">
                <a16:creationId xmlns:a16="http://schemas.microsoft.com/office/drawing/2014/main" id="{ACF9E4E4-2785-43A1-A115-7D77B0588678}"/>
              </a:ext>
            </a:extLst>
          </p:cNvPr>
          <p:cNvGrpSpPr/>
          <p:nvPr/>
        </p:nvGrpSpPr>
        <p:grpSpPr>
          <a:xfrm>
            <a:off x="7077911" y="4567035"/>
            <a:ext cx="1140817" cy="1135055"/>
            <a:chOff x="3962159" y="3575332"/>
            <a:chExt cx="1185277" cy="1179290"/>
          </a:xfrm>
        </p:grpSpPr>
        <p:sp>
          <p:nvSpPr>
            <p:cNvPr id="24" name="Oval 23">
              <a:extLst>
                <a:ext uri="{FF2B5EF4-FFF2-40B4-BE49-F238E27FC236}">
                  <a16:creationId xmlns:a16="http://schemas.microsoft.com/office/drawing/2014/main" id="{8458624F-6DA6-4BD8-8045-49867EB067FB}"/>
                </a:ext>
              </a:extLst>
            </p:cNvPr>
            <p:cNvSpPr/>
            <p:nvPr/>
          </p:nvSpPr>
          <p:spPr>
            <a:xfrm>
              <a:off x="3962159" y="3575332"/>
              <a:ext cx="1179290" cy="1179290"/>
            </a:xfrm>
            <a:prstGeom prst="ellipse">
              <a:avLst/>
            </a:prstGeom>
            <a:solidFill>
              <a:schemeClr val="accent4"/>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Oval 14">
              <a:extLst>
                <a:ext uri="{FF2B5EF4-FFF2-40B4-BE49-F238E27FC236}">
                  <a16:creationId xmlns:a16="http://schemas.microsoft.com/office/drawing/2014/main" id="{AD79FCE3-1325-4A4D-BC47-52867DC8C106}"/>
                </a:ext>
              </a:extLst>
            </p:cNvPr>
            <p:cNvSpPr txBox="1"/>
            <p:nvPr/>
          </p:nvSpPr>
          <p:spPr>
            <a:xfrm>
              <a:off x="3968146" y="3748035"/>
              <a:ext cx="1179290" cy="8338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73" tIns="8573" rIns="8573" bIns="8573" numCol="1" spcCol="1270" anchor="ctr" anchorCtr="0">
              <a:noAutofit/>
            </a:bodyPr>
            <a:lstStyle/>
            <a:p>
              <a:pPr algn="ctr" defTabSz="300038">
                <a:lnSpc>
                  <a:spcPct val="90000"/>
                </a:lnSpc>
                <a:spcBef>
                  <a:spcPct val="0"/>
                </a:spcBef>
                <a:spcAft>
                  <a:spcPct val="35000"/>
                </a:spcAft>
              </a:pPr>
              <a:r>
                <a:rPr lang="en-US" sz="1050" dirty="0"/>
                <a:t>Professional Learning/ Coaching</a:t>
              </a:r>
            </a:p>
          </p:txBody>
        </p:sp>
      </p:grpSp>
      <p:grpSp>
        <p:nvGrpSpPr>
          <p:cNvPr id="26" name="Group 25" descr="Retention, Promotions &amp; Good Cause Exemption">
            <a:extLst>
              <a:ext uri="{FF2B5EF4-FFF2-40B4-BE49-F238E27FC236}">
                <a16:creationId xmlns:a16="http://schemas.microsoft.com/office/drawing/2014/main" id="{D20397D7-AE88-48A7-A107-C9F778A820F7}"/>
              </a:ext>
            </a:extLst>
          </p:cNvPr>
          <p:cNvGrpSpPr/>
          <p:nvPr/>
        </p:nvGrpSpPr>
        <p:grpSpPr>
          <a:xfrm>
            <a:off x="5357515" y="2846638"/>
            <a:ext cx="1135055" cy="1135055"/>
            <a:chOff x="2174715" y="1787888"/>
            <a:chExt cx="1179290" cy="1179290"/>
          </a:xfrm>
        </p:grpSpPr>
        <p:sp>
          <p:nvSpPr>
            <p:cNvPr id="27" name="Oval 26">
              <a:extLst>
                <a:ext uri="{FF2B5EF4-FFF2-40B4-BE49-F238E27FC236}">
                  <a16:creationId xmlns:a16="http://schemas.microsoft.com/office/drawing/2014/main" id="{64242967-F399-400E-AE70-CB7322335B40}"/>
                </a:ext>
              </a:extLst>
            </p:cNvPr>
            <p:cNvSpPr/>
            <p:nvPr/>
          </p:nvSpPr>
          <p:spPr>
            <a:xfrm>
              <a:off x="2174715" y="1787888"/>
              <a:ext cx="1179290" cy="1179290"/>
            </a:xfrm>
            <a:prstGeom prst="ellipse">
              <a:avLst/>
            </a:prstGeom>
            <a:solidFill>
              <a:schemeClr val="accent4">
                <a:lumMod val="7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8" name="Oval 16">
              <a:extLst>
                <a:ext uri="{FF2B5EF4-FFF2-40B4-BE49-F238E27FC236}">
                  <a16:creationId xmlns:a16="http://schemas.microsoft.com/office/drawing/2014/main" id="{3BB5A65D-D375-41D7-A1E3-5D818119B44C}"/>
                </a:ext>
              </a:extLst>
            </p:cNvPr>
            <p:cNvSpPr txBox="1"/>
            <p:nvPr/>
          </p:nvSpPr>
          <p:spPr>
            <a:xfrm>
              <a:off x="2174715" y="1960591"/>
              <a:ext cx="1179290" cy="8338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73" tIns="8573" rIns="8573" bIns="8573" numCol="1" spcCol="1270" anchor="ctr" anchorCtr="0">
              <a:noAutofit/>
            </a:bodyPr>
            <a:lstStyle/>
            <a:p>
              <a:pPr algn="ctr" defTabSz="300038">
                <a:lnSpc>
                  <a:spcPct val="90000"/>
                </a:lnSpc>
                <a:spcBef>
                  <a:spcPct val="0"/>
                </a:spcBef>
                <a:spcAft>
                  <a:spcPct val="35000"/>
                </a:spcAft>
              </a:pPr>
              <a:r>
                <a:rPr lang="en-US" sz="1050" dirty="0"/>
                <a:t>Retention,  Promotion &amp; Good Cause Exemptions</a:t>
              </a:r>
            </a:p>
          </p:txBody>
        </p:sp>
      </p:grpSp>
    </p:spTree>
    <p:extLst>
      <p:ext uri="{BB962C8B-B14F-4D97-AF65-F5344CB8AC3E}">
        <p14:creationId xmlns:p14="http://schemas.microsoft.com/office/powerpoint/2010/main" val="3213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4"/>
                                        </p:tgtEl>
                                      </p:cBhvr>
                                      <p:by x="75000" y="75000"/>
                                    </p:animScale>
                                  </p:childTnLst>
                                </p:cTn>
                              </p:par>
                              <p:par>
                                <p:cTn id="11" presetID="6" presetClass="emph" presetSubtype="0" fill="hold" nodeType="withEffect">
                                  <p:stCondLst>
                                    <p:cond delay="0"/>
                                  </p:stCondLst>
                                  <p:childTnLst>
                                    <p:animScale>
                                      <p:cBhvr>
                                        <p:cTn id="12" dur="2000" fill="hold"/>
                                        <p:tgtEl>
                                          <p:spTgt spid="17"/>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17"/>
                                        </p:tgtEl>
                                      </p:cBhvr>
                                      <p:by x="75000" y="75000"/>
                                    </p:animScale>
                                  </p:childTnLst>
                                </p:cTn>
                              </p:par>
                              <p:par>
                                <p:cTn id="17" presetID="6" presetClass="emph" presetSubtype="0" fill="hold" nodeType="withEffect">
                                  <p:stCondLst>
                                    <p:cond delay="0"/>
                                  </p:stCondLst>
                                  <p:childTnLst>
                                    <p:animScale>
                                      <p:cBhvr>
                                        <p:cTn id="18" dur="2000" fill="hold"/>
                                        <p:tgtEl>
                                          <p:spTgt spid="20"/>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20"/>
                                        </p:tgtEl>
                                      </p:cBhvr>
                                      <p:by x="75000" y="75000"/>
                                    </p:animScale>
                                  </p:childTnLst>
                                </p:cTn>
                              </p:par>
                              <p:par>
                                <p:cTn id="23" presetID="6" presetClass="emph" presetSubtype="0" fill="hold" nodeType="withEffect">
                                  <p:stCondLst>
                                    <p:cond delay="0"/>
                                  </p:stCondLst>
                                  <p:childTnLst>
                                    <p:animScale>
                                      <p:cBhvr>
                                        <p:cTn id="24" dur="2000" fill="hold"/>
                                        <p:tgtEl>
                                          <p:spTgt spid="23"/>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000" fill="hold"/>
                                        <p:tgtEl>
                                          <p:spTgt spid="23"/>
                                        </p:tgtEl>
                                      </p:cBhvr>
                                      <p:by x="75000" y="75000"/>
                                    </p:animScale>
                                  </p:childTnLst>
                                </p:cTn>
                              </p:par>
                              <p:par>
                                <p:cTn id="29" presetID="6" presetClass="emph" presetSubtype="0" fill="hold" nodeType="withEffect">
                                  <p:stCondLst>
                                    <p:cond delay="0"/>
                                  </p:stCondLst>
                                  <p:childTnLst>
                                    <p:animScale>
                                      <p:cBhvr>
                                        <p:cTn id="30" dur="2000" fill="hold"/>
                                        <p:tgtEl>
                                          <p:spTgt spid="26"/>
                                        </p:tgtEl>
                                      </p:cBhvr>
                                      <p:by x="150000" y="150000"/>
                                    </p:animScale>
                                  </p:childTnLst>
                                </p:cTn>
                              </p:par>
                            </p:childTnLst>
                          </p:cTn>
                        </p:par>
                        <p:par>
                          <p:cTn id="31" fill="hold">
                            <p:stCondLst>
                              <p:cond delay="2000"/>
                            </p:stCondLst>
                            <p:childTnLst>
                              <p:par>
                                <p:cTn id="32" presetID="6" presetClass="emph" presetSubtype="0" fill="hold" nodeType="afterEffect">
                                  <p:stCondLst>
                                    <p:cond delay="0"/>
                                  </p:stCondLst>
                                  <p:childTnLst>
                                    <p:animScale>
                                      <p:cBhvr>
                                        <p:cTn id="33" dur="2000" fill="hold"/>
                                        <p:tgtEl>
                                          <p:spTgt spid="26"/>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9E885-E13E-48DF-962F-C1559B2E4225}"/>
              </a:ext>
            </a:extLst>
          </p:cNvPr>
          <p:cNvSpPr>
            <a:spLocks noGrp="1"/>
          </p:cNvSpPr>
          <p:nvPr>
            <p:ph type="title"/>
          </p:nvPr>
        </p:nvSpPr>
        <p:spPr>
          <a:xfrm>
            <a:off x="1866900" y="1303020"/>
            <a:ext cx="2400300" cy="1025222"/>
          </a:xfrm>
        </p:spPr>
        <p:txBody>
          <a:bodyPr/>
          <a:lstStyle/>
          <a:p>
            <a:r>
              <a:rPr lang="en-US" dirty="0"/>
              <a:t>What </a:t>
            </a:r>
            <a:r>
              <a:rPr lang="en-US"/>
              <a:t>Is</a:t>
            </a:r>
            <a:r>
              <a:rPr lang="en-US" dirty="0"/>
              <a:t> A</a:t>
            </a:r>
            <a:r>
              <a:rPr lang="en-US"/>
              <a:t>n</a:t>
            </a:r>
            <a:r>
              <a:rPr lang="en-US" dirty="0"/>
              <a:t> IRIP?</a:t>
            </a:r>
          </a:p>
        </p:txBody>
      </p:sp>
      <p:sp>
        <p:nvSpPr>
          <p:cNvPr id="3" name="Content Placeholder 2">
            <a:extLst>
              <a:ext uri="{FF2B5EF4-FFF2-40B4-BE49-F238E27FC236}">
                <a16:creationId xmlns:a16="http://schemas.microsoft.com/office/drawing/2014/main" id="{1FBEA796-5C9D-42BF-9E4E-F9BEA556F109}"/>
              </a:ext>
            </a:extLst>
          </p:cNvPr>
          <p:cNvSpPr>
            <a:spLocks noGrp="1"/>
          </p:cNvSpPr>
          <p:nvPr>
            <p:ph idx="1"/>
          </p:nvPr>
        </p:nvSpPr>
        <p:spPr>
          <a:xfrm>
            <a:off x="4790178" y="1129692"/>
            <a:ext cx="5753387" cy="4279199"/>
          </a:xfrm>
        </p:spPr>
        <p:txBody>
          <a:bodyPr vert="horz" lIns="0" tIns="34290" rIns="0" bIns="34290" rtlCol="0" anchor="t">
            <a:normAutofit lnSpcReduction="10000"/>
          </a:bodyPr>
          <a:lstStyle/>
          <a:p>
            <a:pPr>
              <a:buClr>
                <a:srgbClr val="002A3A"/>
              </a:buClr>
              <a:buFont typeface="Courier New" panose="02070309020205020404" pitchFamily="49" charset="0"/>
              <a:buChar char="o"/>
            </a:pPr>
            <a:endParaRPr lang="en-US" dirty="0"/>
          </a:p>
          <a:p>
            <a:pPr marL="0" indent="0">
              <a:buClr>
                <a:srgbClr val="002A3A"/>
              </a:buClr>
              <a:buNone/>
            </a:pPr>
            <a:r>
              <a:rPr lang="en-US" sz="2100" dirty="0"/>
              <a:t>A plan created for any student exhibiting a reading deficiency. </a:t>
            </a:r>
          </a:p>
          <a:p>
            <a:pPr marL="0" indent="0">
              <a:buNone/>
            </a:pPr>
            <a:endParaRPr lang="en-US" sz="2100" dirty="0"/>
          </a:p>
          <a:p>
            <a:pPr marL="0" indent="0">
              <a:buNone/>
            </a:pPr>
            <a:r>
              <a:rPr lang="en-US" sz="2100" dirty="0"/>
              <a:t>The plan:</a:t>
            </a:r>
            <a:endParaRPr lang="en-US" sz="2100" dirty="0">
              <a:ea typeface="Verdana"/>
            </a:endParaRPr>
          </a:p>
          <a:p>
            <a:pPr marL="342900" indent="-342900">
              <a:buFont typeface="Courier New" panose="02070309020205020404" pitchFamily="49" charset="0"/>
              <a:buChar char="o"/>
            </a:pPr>
            <a:r>
              <a:rPr lang="en-US" sz="2100" dirty="0">
                <a:ea typeface="Verdana"/>
              </a:rPr>
              <a:t>Is created within 30 days of identifying the deficiency</a:t>
            </a:r>
            <a:endParaRPr lang="en-US" sz="2100" dirty="0"/>
          </a:p>
          <a:p>
            <a:pPr marL="342900" indent="-342900">
              <a:buFont typeface="Courier New" panose="02070309020205020404" pitchFamily="49" charset="0"/>
              <a:buChar char="o"/>
            </a:pPr>
            <a:r>
              <a:rPr lang="en-US" sz="2100" dirty="0"/>
              <a:t>Outlines reading interventions to support the student</a:t>
            </a:r>
            <a:endParaRPr lang="en-US" sz="2100" dirty="0">
              <a:ea typeface="Verdana"/>
            </a:endParaRPr>
          </a:p>
          <a:p>
            <a:pPr marL="342900" indent="-342900">
              <a:buFont typeface="Courier New" panose="02070309020205020404" pitchFamily="49" charset="0"/>
              <a:buChar char="o"/>
            </a:pPr>
            <a:r>
              <a:rPr lang="en-US" sz="2100" dirty="0"/>
              <a:t>Is a collaboration between parent/guardian, teacher, Principal and other pertinent school personnel</a:t>
            </a:r>
            <a:endParaRPr lang="en-US" sz="2100" dirty="0">
              <a:ea typeface="Verdana"/>
            </a:endParaRPr>
          </a:p>
          <a:p>
            <a:pPr>
              <a:buClr>
                <a:srgbClr val="002A3A"/>
              </a:buClr>
              <a:buFont typeface="Courier New" panose="02070309020205020404" pitchFamily="49" charset="0"/>
              <a:buChar char="o"/>
            </a:pPr>
            <a:endParaRPr lang="en-US" dirty="0">
              <a:ea typeface="Verdana"/>
            </a:endParaRPr>
          </a:p>
          <a:p>
            <a:pPr marL="0" indent="0">
              <a:buClr>
                <a:srgbClr val="002A3A"/>
              </a:buClr>
              <a:buNone/>
            </a:pPr>
            <a:endParaRPr lang="en-US" dirty="0">
              <a:ea typeface="Verdana"/>
            </a:endParaRPr>
          </a:p>
        </p:txBody>
      </p:sp>
      <p:sp>
        <p:nvSpPr>
          <p:cNvPr id="4" name="Text Placeholder 3">
            <a:extLst>
              <a:ext uri="{FF2B5EF4-FFF2-40B4-BE49-F238E27FC236}">
                <a16:creationId xmlns:a16="http://schemas.microsoft.com/office/drawing/2014/main" id="{C2BA262C-0069-47B5-95D4-E6269C7485F5}"/>
              </a:ext>
            </a:extLst>
          </p:cNvPr>
          <p:cNvSpPr>
            <a:spLocks noGrp="1"/>
          </p:cNvSpPr>
          <p:nvPr>
            <p:ph type="body" sz="half" idx="2"/>
          </p:nvPr>
        </p:nvSpPr>
        <p:spPr>
          <a:xfrm>
            <a:off x="1792358" y="2626417"/>
            <a:ext cx="2474843" cy="1470991"/>
          </a:xfrm>
        </p:spPr>
        <p:txBody>
          <a:bodyPr>
            <a:normAutofit/>
          </a:bodyPr>
          <a:lstStyle/>
          <a:p>
            <a:r>
              <a:rPr lang="en-US" sz="2400" dirty="0"/>
              <a:t>Individual Reading Improvement Plan</a:t>
            </a:r>
          </a:p>
        </p:txBody>
      </p:sp>
      <p:sp>
        <p:nvSpPr>
          <p:cNvPr id="5" name="Date Placeholder 4">
            <a:extLst>
              <a:ext uri="{FF2B5EF4-FFF2-40B4-BE49-F238E27FC236}">
                <a16:creationId xmlns:a16="http://schemas.microsoft.com/office/drawing/2014/main" id="{C79A087E-1FC1-4239-8053-CF3E1A931E33}"/>
              </a:ext>
            </a:extLst>
          </p:cNvPr>
          <p:cNvSpPr>
            <a:spLocks noGrp="1"/>
          </p:cNvSpPr>
          <p:nvPr>
            <p:ph type="dt" sz="half" idx="10"/>
          </p:nvPr>
        </p:nvSpPr>
        <p:spPr/>
        <p:txBody>
          <a:bodyPr/>
          <a:lstStyle/>
          <a:p>
            <a:fld id="{C7810394-65BC-4C53-B2DC-E32021D35419}" type="datetime1">
              <a:rPr lang="en-US" smtClean="0"/>
              <a:t>10/20/2019</a:t>
            </a:fld>
            <a:endParaRPr lang="en-US" dirty="0"/>
          </a:p>
        </p:txBody>
      </p:sp>
      <p:sp>
        <p:nvSpPr>
          <p:cNvPr id="6" name="Footer Placeholder 5">
            <a:extLst>
              <a:ext uri="{FF2B5EF4-FFF2-40B4-BE49-F238E27FC236}">
                <a16:creationId xmlns:a16="http://schemas.microsoft.com/office/drawing/2014/main" id="{D7FCF0D3-42FA-4A25-AF67-7B1E6624E858}"/>
              </a:ext>
            </a:extLst>
          </p:cNvPr>
          <p:cNvSpPr>
            <a:spLocks noGrp="1"/>
          </p:cNvSpPr>
          <p:nvPr>
            <p:ph type="ftr" sz="quarter" idx="11"/>
          </p:nvPr>
        </p:nvSpPr>
        <p:spPr/>
        <p:txBody>
          <a:bodyPr/>
          <a:lstStyle/>
          <a:p>
            <a:r>
              <a:rPr lang="en-US"/>
              <a:t>www.mi.gov/earlyliteracy</a:t>
            </a:r>
            <a:endParaRPr lang="en-US" dirty="0"/>
          </a:p>
        </p:txBody>
      </p:sp>
      <p:sp>
        <p:nvSpPr>
          <p:cNvPr id="7" name="Slide Number Placeholder 6">
            <a:extLst>
              <a:ext uri="{FF2B5EF4-FFF2-40B4-BE49-F238E27FC236}">
                <a16:creationId xmlns:a16="http://schemas.microsoft.com/office/drawing/2014/main" id="{367C3A73-D041-4F54-82E7-02B06DA2AAC1}"/>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101226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51EDC-96EA-4100-B9F9-A088A2B264FD}"/>
              </a:ext>
            </a:extLst>
          </p:cNvPr>
          <p:cNvSpPr>
            <a:spLocks noGrp="1"/>
          </p:cNvSpPr>
          <p:nvPr>
            <p:ph type="title"/>
          </p:nvPr>
        </p:nvSpPr>
        <p:spPr/>
        <p:txBody>
          <a:bodyPr/>
          <a:lstStyle/>
          <a:p>
            <a:r>
              <a:rPr lang="en-US" dirty="0"/>
              <a:t>Turn and Talk</a:t>
            </a:r>
          </a:p>
        </p:txBody>
      </p:sp>
      <p:sp>
        <p:nvSpPr>
          <p:cNvPr id="3" name="Content Placeholder 2">
            <a:extLst>
              <a:ext uri="{FF2B5EF4-FFF2-40B4-BE49-F238E27FC236}">
                <a16:creationId xmlns:a16="http://schemas.microsoft.com/office/drawing/2014/main" id="{569E70A3-F66A-485B-9993-69B463E67E7F}"/>
              </a:ext>
            </a:extLst>
          </p:cNvPr>
          <p:cNvSpPr>
            <a:spLocks noGrp="1"/>
          </p:cNvSpPr>
          <p:nvPr>
            <p:ph idx="1"/>
          </p:nvPr>
        </p:nvSpPr>
        <p:spPr/>
        <p:txBody>
          <a:bodyPr>
            <a:normAutofit/>
          </a:bodyPr>
          <a:lstStyle/>
          <a:p>
            <a:endParaRPr lang="en-US" sz="2400" dirty="0"/>
          </a:p>
          <a:p>
            <a:endParaRPr lang="en-US" sz="2400" dirty="0"/>
          </a:p>
          <a:p>
            <a:pPr marL="0" indent="0">
              <a:buNone/>
            </a:pPr>
            <a:r>
              <a:rPr lang="en-US" sz="2400" dirty="0"/>
              <a:t>Share with the person next to you what you do at home to help your child with literacy/reading.</a:t>
            </a:r>
          </a:p>
        </p:txBody>
      </p:sp>
      <p:sp>
        <p:nvSpPr>
          <p:cNvPr id="4" name="Text Placeholder 3">
            <a:extLst>
              <a:ext uri="{FF2B5EF4-FFF2-40B4-BE49-F238E27FC236}">
                <a16:creationId xmlns:a16="http://schemas.microsoft.com/office/drawing/2014/main" id="{2CF6ADC4-BA60-4FEF-ACBD-FA76690D28F2}"/>
              </a:ext>
            </a:extLst>
          </p:cNvPr>
          <p:cNvSpPr>
            <a:spLocks noGrp="1"/>
          </p:cNvSpPr>
          <p:nvPr>
            <p:ph type="body" sz="half" idx="2"/>
          </p:nvPr>
        </p:nvSpPr>
        <p:spPr/>
        <p:txBody>
          <a:bodyPr/>
          <a:lstStyle/>
          <a:p>
            <a:endParaRPr lang="en-US" dirty="0"/>
          </a:p>
        </p:txBody>
      </p:sp>
      <p:sp>
        <p:nvSpPr>
          <p:cNvPr id="5" name="Date Placeholder 4">
            <a:extLst>
              <a:ext uri="{FF2B5EF4-FFF2-40B4-BE49-F238E27FC236}">
                <a16:creationId xmlns:a16="http://schemas.microsoft.com/office/drawing/2014/main" id="{1999BE9A-A192-404B-AD23-66D9F50687DE}"/>
              </a:ext>
            </a:extLst>
          </p:cNvPr>
          <p:cNvSpPr>
            <a:spLocks noGrp="1"/>
          </p:cNvSpPr>
          <p:nvPr>
            <p:ph type="dt" sz="half" idx="10"/>
          </p:nvPr>
        </p:nvSpPr>
        <p:spPr/>
        <p:txBody>
          <a:bodyPr/>
          <a:lstStyle/>
          <a:p>
            <a:fld id="{11E98F9E-C4E2-4D2C-BCAB-DAE06BD6CE47}" type="datetime1">
              <a:rPr lang="en-US" smtClean="0"/>
              <a:t>10/20/2019</a:t>
            </a:fld>
            <a:endParaRPr lang="en-US" dirty="0"/>
          </a:p>
        </p:txBody>
      </p:sp>
      <p:sp>
        <p:nvSpPr>
          <p:cNvPr id="6" name="Footer Placeholder 5">
            <a:extLst>
              <a:ext uri="{FF2B5EF4-FFF2-40B4-BE49-F238E27FC236}">
                <a16:creationId xmlns:a16="http://schemas.microsoft.com/office/drawing/2014/main" id="{91C42BBD-DCBF-41DB-B3DE-F18943397579}"/>
              </a:ext>
            </a:extLst>
          </p:cNvPr>
          <p:cNvSpPr>
            <a:spLocks noGrp="1"/>
          </p:cNvSpPr>
          <p:nvPr>
            <p:ph type="ftr" sz="quarter" idx="11"/>
          </p:nvPr>
        </p:nvSpPr>
        <p:spPr/>
        <p:txBody>
          <a:bodyPr/>
          <a:lstStyle/>
          <a:p>
            <a:r>
              <a:rPr lang="en-US"/>
              <a:t>www.mi.gov/earlyliteracy</a:t>
            </a:r>
            <a:endParaRPr lang="en-US" dirty="0"/>
          </a:p>
        </p:txBody>
      </p:sp>
      <p:sp>
        <p:nvSpPr>
          <p:cNvPr id="7" name="Slide Number Placeholder 6">
            <a:extLst>
              <a:ext uri="{FF2B5EF4-FFF2-40B4-BE49-F238E27FC236}">
                <a16:creationId xmlns:a16="http://schemas.microsoft.com/office/drawing/2014/main" id="{28E50B38-DFE2-4330-A970-E9902EF27D8F}"/>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4087929868"/>
      </p:ext>
    </p:extLst>
  </p:cSld>
  <p:clrMapOvr>
    <a:masterClrMapping/>
  </p:clrMapOvr>
</p:sld>
</file>

<file path=ppt/theme/theme1.xml><?xml version="1.0" encoding="utf-8"?>
<a:theme xmlns:a="http://schemas.openxmlformats.org/drawingml/2006/main" name="Retrospect">
  <a:themeElements>
    <a:clrScheme name="Custom 11">
      <a:dk1>
        <a:sysClr val="windowText" lastClr="000000"/>
      </a:dk1>
      <a:lt1>
        <a:sysClr val="window" lastClr="FFFFFF"/>
      </a:lt1>
      <a:dk2>
        <a:srgbClr val="002A3A"/>
      </a:dk2>
      <a:lt2>
        <a:srgbClr val="DBEFF9"/>
      </a:lt2>
      <a:accent1>
        <a:srgbClr val="0177BF"/>
      </a:accent1>
      <a:accent2>
        <a:srgbClr val="009DD9"/>
      </a:accent2>
      <a:accent3>
        <a:srgbClr val="9AD9E8"/>
      </a:accent3>
      <a:accent4>
        <a:srgbClr val="10CF9B"/>
      </a:accent4>
      <a:accent5>
        <a:srgbClr val="71C277"/>
      </a:accent5>
      <a:accent6>
        <a:srgbClr val="FADB4C"/>
      </a:accent6>
      <a:hlink>
        <a:srgbClr val="CC3300"/>
      </a:hlink>
      <a:folHlink>
        <a:srgbClr val="85DFD0"/>
      </a:folHlink>
    </a:clrScheme>
    <a:fontScheme name="MDE - Verdana">
      <a:majorFont>
        <a:latin typeface="Verdana"/>
        <a:ea typeface=""/>
        <a:cs typeface=""/>
      </a:majorFont>
      <a:minorFont>
        <a:latin typeface="Verdan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arent RBG3 Presentation-DRAFT" id="{4A94DC0A-A894-42E8-9EE8-EC3C6EE5AC62}" vid="{383645EA-C95C-46DC-BBEC-4B7C11EF0D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9195</TotalTime>
  <Words>1632</Words>
  <Application>Microsoft Office PowerPoint</Application>
  <PresentationFormat>Widescreen</PresentationFormat>
  <Paragraphs>482</Paragraphs>
  <Slides>29</Slides>
  <Notes>29</Notes>
  <HiddenSlides>2</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Cambria</vt:lpstr>
      <vt:lpstr>Courier New</vt:lpstr>
      <vt:lpstr>Verdana</vt:lpstr>
      <vt:lpstr>Wingdings</vt:lpstr>
      <vt:lpstr>Retrospect</vt:lpstr>
      <vt:lpstr>Read by Grade Three:  A Guide For Parents</vt:lpstr>
      <vt:lpstr>Objectives:</vt:lpstr>
      <vt:lpstr>Introductions:</vt:lpstr>
      <vt:lpstr>Read by Grade Three</vt:lpstr>
      <vt:lpstr>Video Reflection - Turn and Talk</vt:lpstr>
      <vt:lpstr>Read by Grade Three Overview</vt:lpstr>
      <vt:lpstr>Components of the Law:</vt:lpstr>
      <vt:lpstr>What Is An IRIP?</vt:lpstr>
      <vt:lpstr>Turn and Talk</vt:lpstr>
      <vt:lpstr>Read at Home Plans</vt:lpstr>
      <vt:lpstr>What is a District’s Retention/Promotion Process?</vt:lpstr>
      <vt:lpstr>What is Promotion?</vt:lpstr>
      <vt:lpstr>Promotion to Grade 4</vt:lpstr>
      <vt:lpstr>What is Retention?</vt:lpstr>
      <vt:lpstr>Retention</vt:lpstr>
      <vt:lpstr>What is a Good Cause Exemption?</vt:lpstr>
      <vt:lpstr>What is a Good Cause Exemption?</vt:lpstr>
      <vt:lpstr>Good Cause Exemptions</vt:lpstr>
      <vt:lpstr>Other Ways to be Promoted</vt:lpstr>
      <vt:lpstr>Retention &amp; Good Cause Exemption Steps</vt:lpstr>
      <vt:lpstr>Resources</vt:lpstr>
      <vt:lpstr>Literacy Milestones</vt:lpstr>
      <vt:lpstr>Literacy Milestones, Continued</vt:lpstr>
      <vt:lpstr>Helping at Home</vt:lpstr>
      <vt:lpstr>The Michigan eLibrary: Supporting Early Literacy</vt:lpstr>
      <vt:lpstr>Early World of Learning</vt:lpstr>
      <vt:lpstr>Brittanica Elementary School</vt:lpstr>
      <vt:lpstr>Early World of Learning</vt:lpstr>
      <vt:lpstr>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Read by Grade Three?</dc:title>
  <dc:creator>Stephanie Holmes-Webster</dc:creator>
  <cp:lastModifiedBy>Wing, Melissa</cp:lastModifiedBy>
  <cp:revision>58</cp:revision>
  <cp:lastPrinted>2019-02-27T21:18:09Z</cp:lastPrinted>
  <dcterms:created xsi:type="dcterms:W3CDTF">2019-01-22T15:14:42Z</dcterms:created>
  <dcterms:modified xsi:type="dcterms:W3CDTF">2019-10-20T15:49:15Z</dcterms:modified>
</cp:coreProperties>
</file>