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7" r:id="rId27"/>
    <p:sldId id="282" r:id="rId28"/>
    <p:sldId id="283" r:id="rId29"/>
    <p:sldId id="284" r:id="rId30"/>
    <p:sldId id="285" r:id="rId31"/>
    <p:sldId id="286" r:id="rId32"/>
    <p:sldId id="288" r:id="rId33"/>
    <p:sldId id="289" r:id="rId34"/>
    <p:sldId id="290" r:id="rId35"/>
    <p:sldId id="291" r:id="rId36"/>
    <p:sldId id="292" r:id="rId37"/>
    <p:sldId id="293" r:id="rId38"/>
    <p:sldId id="294" r:id="rId39"/>
    <p:sldId id="295" r:id="rId40"/>
    <p:sldId id="296" r:id="rId41"/>
    <p:sldId id="29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1" qsCatId="simple" csTypeId="urn:microsoft.com/office/officeart/2005/8/colors/accent1_2#3" csCatId="accent1" phldr="1"/>
      <dgm:spPr/>
      <dgm:t>
        <a:bodyPr/>
        <a:lstStyle/>
        <a:p>
          <a:endParaRPr lang="en-US"/>
        </a:p>
      </dgm:t>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t>
        <a:bodyPr/>
        <a:lstStyle/>
        <a:p>
          <a:endParaRPr lang="en-US"/>
        </a:p>
      </dgm:t>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12676">
        <dgm:presLayoutVars>
          <dgm:chMax val="1"/>
          <dgm:bulletEnabled val="1"/>
        </dgm:presLayoutVars>
      </dgm:prSet>
      <dgm:spPr/>
      <dgm:t>
        <a:bodyPr/>
        <a:lstStyle/>
        <a:p>
          <a:endParaRPr lang="en-US"/>
        </a:p>
      </dgm:t>
    </dgm:pt>
    <dgm:pt modelId="{E56AD7BB-BE5A-4291-A469-A249A6DDF639}" type="pres">
      <dgm:prSet presAssocID="{47674A09-9520-420F-9F0B-B150E9454BB5}" presName="levelTx" presStyleLbl="revTx" presStyleIdx="0" presStyleCnt="0">
        <dgm:presLayoutVars>
          <dgm:chMax val="1"/>
          <dgm:bulletEnabled val="1"/>
        </dgm:presLayoutVars>
      </dgm:prSet>
      <dgm:spPr/>
      <dgm:t>
        <a:bodyPr/>
        <a:lstStyle/>
        <a:p>
          <a:endParaRPr lang="en-US"/>
        </a:p>
      </dgm:t>
    </dgm:pt>
  </dgm:ptLst>
  <dgm:cxnLst>
    <dgm:cxn modelId="{BD29DA7D-FBF6-4C6D-88E8-DF1D2D287846}" type="presOf" srcId="{47674A09-9520-420F-9F0B-B150E9454BB5}" destId="{E56AD7BB-BE5A-4291-A469-A249A6DDF639}" srcOrd="1" destOrd="0" presId="urn:microsoft.com/office/officeart/2005/8/layout/pyramid1"/>
    <dgm:cxn modelId="{DF9FD691-E606-4475-96A1-5A60C9E6F03A}" type="presOf" srcId="{47674A09-9520-420F-9F0B-B150E9454BB5}" destId="{CEF699C1-73B8-4B5E-AE13-87B8A23DED2D}" srcOrd="0" destOrd="0" presId="urn:microsoft.com/office/officeart/2005/8/layout/pyramid1"/>
    <dgm:cxn modelId="{93AE95F9-7927-455E-9EE7-B08C57CD910A}" type="presOf" srcId="{C23299B2-BC21-48F2-A684-87AC1328B708}" destId="{860136A2-BC36-4BC2-AC9F-4F15965CAAF2}" srcOrd="0" destOrd="0" presId="urn:microsoft.com/office/officeart/2005/8/layout/pyramid1"/>
    <dgm:cxn modelId="{68C3F246-9BB9-4D54-B673-B092AFDA64D2}" srcId="{C23299B2-BC21-48F2-A684-87AC1328B708}" destId="{47674A09-9520-420F-9F0B-B150E9454BB5}" srcOrd="0" destOrd="0" parTransId="{17AC5E81-0041-4101-895C-98BE2850C46A}" sibTransId="{69D3A9A9-48BA-4DFA-A1E1-838D09D8D868}"/>
    <dgm:cxn modelId="{B0B4C08A-1E94-48C6-BEFF-9C5E8DE55658}" type="presParOf" srcId="{860136A2-BC36-4BC2-AC9F-4F15965CAAF2}" destId="{5DE2F9FD-84D6-47A0-B0C2-3E100271E551}" srcOrd="0" destOrd="0" presId="urn:microsoft.com/office/officeart/2005/8/layout/pyramid1"/>
    <dgm:cxn modelId="{C34AC063-84D7-4481-A1D4-CD71C58A69A5}" type="presParOf" srcId="{5DE2F9FD-84D6-47A0-B0C2-3E100271E551}" destId="{CEF699C1-73B8-4B5E-AE13-87B8A23DED2D}" srcOrd="0" destOrd="0" presId="urn:microsoft.com/office/officeart/2005/8/layout/pyramid1"/>
    <dgm:cxn modelId="{8BCFEDB8-A365-41C9-B9D5-25647BCD7A5C}"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A8F82E-F003-4676-875A-CC5125514575}"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0052D474-E5E2-4E05-A3BB-4E919A53D904}">
      <dgm:prSet phldrT="[Text]"/>
      <dgm:spPr>
        <a:solidFill>
          <a:srgbClr val="FFC000"/>
        </a:solidFill>
      </dgm:spPr>
      <dgm:t>
        <a:bodyPr/>
        <a:lstStyle/>
        <a:p>
          <a:r>
            <a:rPr lang="en-US" b="1" dirty="0" smtClean="0">
              <a:solidFill>
                <a:srgbClr val="002060"/>
              </a:solidFill>
            </a:rPr>
            <a:t>Theory of Mind / Emotional Reciprocity</a:t>
          </a:r>
          <a:endParaRPr lang="en-US" b="1" dirty="0">
            <a:solidFill>
              <a:srgbClr val="002060"/>
            </a:solidFill>
          </a:endParaRPr>
        </a:p>
      </dgm:t>
    </dgm:pt>
    <dgm:pt modelId="{37180A0A-EB67-44BA-A62D-3808548C905D}" type="parTrans" cxnId="{EF1F5CCA-CDD5-4EB6-974D-3CFE47C1B88D}">
      <dgm:prSet/>
      <dgm:spPr/>
      <dgm:t>
        <a:bodyPr/>
        <a:lstStyle/>
        <a:p>
          <a:endParaRPr lang="en-US"/>
        </a:p>
      </dgm:t>
    </dgm:pt>
    <dgm:pt modelId="{CD437BAA-0D8B-45B7-8D1A-8DFC1C522C92}" type="sibTrans" cxnId="{EF1F5CCA-CDD5-4EB6-974D-3CFE47C1B88D}">
      <dgm:prSet/>
      <dgm:spPr/>
      <dgm:t>
        <a:bodyPr/>
        <a:lstStyle/>
        <a:p>
          <a:endParaRPr lang="en-US"/>
        </a:p>
      </dgm:t>
    </dgm:pt>
    <dgm:pt modelId="{3C802C0A-85EC-42DC-9525-00CFA3E906F7}">
      <dgm:prSet phldrT="[Text]" custT="1"/>
      <dgm:spPr>
        <a:solidFill>
          <a:srgbClr val="F8F814"/>
        </a:solidFill>
      </dgm:spPr>
      <dgm:t>
        <a:bodyPr/>
        <a:lstStyle/>
        <a:p>
          <a:r>
            <a:rPr lang="en-US" sz="1800" b="1" dirty="0" smtClean="0">
              <a:solidFill>
                <a:srgbClr val="002060"/>
              </a:solidFill>
            </a:rPr>
            <a:t>Restricted Interests &amp; Motivation</a:t>
          </a:r>
          <a:endParaRPr lang="en-US" sz="1800" b="1" dirty="0">
            <a:solidFill>
              <a:srgbClr val="002060"/>
            </a:solidFill>
          </a:endParaRPr>
        </a:p>
      </dgm:t>
    </dgm:pt>
    <dgm:pt modelId="{AF686E9D-3ADD-459A-84DF-F7561B7692CB}" type="parTrans" cxnId="{C7EAFC86-8827-4927-A692-C662EA014045}">
      <dgm:prSet/>
      <dgm:spPr/>
      <dgm:t>
        <a:bodyPr/>
        <a:lstStyle/>
        <a:p>
          <a:endParaRPr lang="en-US"/>
        </a:p>
      </dgm:t>
    </dgm:pt>
    <dgm:pt modelId="{C2636254-3A32-4BBA-AAA5-6C88CA503232}" type="sibTrans" cxnId="{C7EAFC86-8827-4927-A692-C662EA014045}">
      <dgm:prSet/>
      <dgm:spPr/>
      <dgm:t>
        <a:bodyPr/>
        <a:lstStyle/>
        <a:p>
          <a:endParaRPr lang="en-US"/>
        </a:p>
      </dgm:t>
    </dgm:pt>
    <dgm:pt modelId="{EB4D8D81-6DD2-4F47-A41C-CEE35B989079}">
      <dgm:prSet phldrT="[Text]" custT="1"/>
      <dgm:spPr>
        <a:solidFill>
          <a:srgbClr val="F517E5"/>
        </a:solidFill>
      </dgm:spPr>
      <dgm:t>
        <a:bodyPr/>
        <a:lstStyle/>
        <a:p>
          <a:r>
            <a:rPr lang="en-US" sz="1600" b="1" dirty="0" smtClean="0">
              <a:solidFill>
                <a:srgbClr val="002060"/>
              </a:solidFill>
            </a:rPr>
            <a:t>Joint Attention &amp; Social Engagement</a:t>
          </a:r>
          <a:endParaRPr lang="en-US" sz="1600" b="1" dirty="0">
            <a:solidFill>
              <a:srgbClr val="002060"/>
            </a:solidFill>
          </a:endParaRPr>
        </a:p>
      </dgm:t>
    </dgm:pt>
    <dgm:pt modelId="{EBC519AC-E87F-4A0F-A8E3-37BFED742113}" type="parTrans" cxnId="{54379103-B3C3-4BC2-881E-C13831B5A3AD}">
      <dgm:prSet/>
      <dgm:spPr/>
      <dgm:t>
        <a:bodyPr/>
        <a:lstStyle/>
        <a:p>
          <a:endParaRPr lang="en-US"/>
        </a:p>
      </dgm:t>
    </dgm:pt>
    <dgm:pt modelId="{8EF4164E-B69B-47D1-A797-E7B0C5BD6ABB}" type="sibTrans" cxnId="{54379103-B3C3-4BC2-881E-C13831B5A3AD}">
      <dgm:prSet/>
      <dgm:spPr/>
      <dgm:t>
        <a:bodyPr/>
        <a:lstStyle/>
        <a:p>
          <a:endParaRPr lang="en-US"/>
        </a:p>
      </dgm:t>
    </dgm:pt>
    <dgm:pt modelId="{9E559CCF-3553-488D-BE9E-6DF8BE6DAAE1}">
      <dgm:prSet phldrT="[Text]" custT="1"/>
      <dgm:spPr>
        <a:solidFill>
          <a:srgbClr val="5C040A"/>
        </a:solidFill>
      </dgm:spPr>
      <dgm:t>
        <a:bodyPr/>
        <a:lstStyle/>
        <a:p>
          <a:r>
            <a:rPr lang="en-US" sz="1800" b="1" dirty="0" smtClean="0"/>
            <a:t>Executive Function</a:t>
          </a:r>
          <a:endParaRPr lang="en-US" sz="1800" b="1" dirty="0"/>
        </a:p>
      </dgm:t>
    </dgm:pt>
    <dgm:pt modelId="{208B9853-A813-41BE-8E48-A1315DC5C60C}" type="parTrans" cxnId="{39D45537-6F97-4514-B4CE-759690C5E70C}">
      <dgm:prSet/>
      <dgm:spPr/>
      <dgm:t>
        <a:bodyPr/>
        <a:lstStyle/>
        <a:p>
          <a:endParaRPr lang="en-US"/>
        </a:p>
      </dgm:t>
    </dgm:pt>
    <dgm:pt modelId="{67563C77-7031-4D74-B4E3-F68DFE30D29C}" type="sibTrans" cxnId="{39D45537-6F97-4514-B4CE-759690C5E70C}">
      <dgm:prSet/>
      <dgm:spPr/>
      <dgm:t>
        <a:bodyPr/>
        <a:lstStyle/>
        <a:p>
          <a:endParaRPr lang="en-US"/>
        </a:p>
      </dgm:t>
    </dgm:pt>
    <dgm:pt modelId="{7717F731-5252-4978-9F5C-BCA74E36E34D}">
      <dgm:prSet phldrT="[Text]" custT="1"/>
      <dgm:spPr/>
      <dgm:t>
        <a:bodyPr/>
        <a:lstStyle/>
        <a:p>
          <a:r>
            <a:rPr lang="en-US" sz="1800" b="1" dirty="0" smtClean="0"/>
            <a:t>Central Coherence</a:t>
          </a:r>
          <a:endParaRPr lang="en-US" sz="1800" b="1" dirty="0"/>
        </a:p>
      </dgm:t>
    </dgm:pt>
    <dgm:pt modelId="{6168CEA0-C2D8-47E5-A460-C021915E95C3}" type="parTrans" cxnId="{22ED9DB1-5645-4672-A6EE-7B99EF0C011A}">
      <dgm:prSet/>
      <dgm:spPr/>
      <dgm:t>
        <a:bodyPr/>
        <a:lstStyle/>
        <a:p>
          <a:endParaRPr lang="en-US"/>
        </a:p>
      </dgm:t>
    </dgm:pt>
    <dgm:pt modelId="{C8444661-16F5-4816-AB2E-581B176BE3CC}" type="sibTrans" cxnId="{22ED9DB1-5645-4672-A6EE-7B99EF0C011A}">
      <dgm:prSet/>
      <dgm:spPr/>
      <dgm:t>
        <a:bodyPr/>
        <a:lstStyle/>
        <a:p>
          <a:endParaRPr lang="en-US"/>
        </a:p>
      </dgm:t>
    </dgm:pt>
    <dgm:pt modelId="{F8A970DE-30E1-40A1-B5E0-7D601D4A67EB}">
      <dgm:prSet custT="1"/>
      <dgm:spPr>
        <a:solidFill>
          <a:srgbClr val="00B050"/>
        </a:solidFill>
      </dgm:spPr>
      <dgm:t>
        <a:bodyPr/>
        <a:lstStyle/>
        <a:p>
          <a:r>
            <a:rPr lang="en-US" sz="1800" b="1" dirty="0" smtClean="0"/>
            <a:t>Literal Thinking</a:t>
          </a:r>
          <a:endParaRPr lang="en-US" sz="1800" b="1" dirty="0"/>
        </a:p>
      </dgm:t>
    </dgm:pt>
    <dgm:pt modelId="{B11F410A-194D-4D1F-8B79-CF640B4A2976}" type="parTrans" cxnId="{8B4C23B5-3C72-4A49-9CBB-961594869DAF}">
      <dgm:prSet/>
      <dgm:spPr/>
      <dgm:t>
        <a:bodyPr/>
        <a:lstStyle/>
        <a:p>
          <a:endParaRPr lang="en-US"/>
        </a:p>
      </dgm:t>
    </dgm:pt>
    <dgm:pt modelId="{F46AF200-7B36-48D9-BEA9-ED10803136AE}" type="sibTrans" cxnId="{8B4C23B5-3C72-4A49-9CBB-961594869DAF}">
      <dgm:prSet/>
      <dgm:spPr/>
      <dgm:t>
        <a:bodyPr/>
        <a:lstStyle/>
        <a:p>
          <a:endParaRPr lang="en-US"/>
        </a:p>
      </dgm:t>
    </dgm:pt>
    <dgm:pt modelId="{5E492CD5-C2F7-45AB-9C61-A9B066E625D2}">
      <dgm:prSet/>
      <dgm:spPr>
        <a:solidFill>
          <a:srgbClr val="7030A0"/>
        </a:solidFill>
      </dgm:spPr>
      <dgm:t>
        <a:bodyPr/>
        <a:lstStyle/>
        <a:p>
          <a:r>
            <a:rPr lang="en-US" b="1" dirty="0" smtClean="0"/>
            <a:t>Repetitive Patterns of Behavior</a:t>
          </a:r>
          <a:endParaRPr lang="en-US" b="1" dirty="0"/>
        </a:p>
      </dgm:t>
    </dgm:pt>
    <dgm:pt modelId="{B386A9FC-2FF6-4502-82AB-6602689E7E7D}" type="parTrans" cxnId="{94E67C5A-2777-446C-8CCB-F500D2C7F3DF}">
      <dgm:prSet/>
      <dgm:spPr/>
      <dgm:t>
        <a:bodyPr/>
        <a:lstStyle/>
        <a:p>
          <a:endParaRPr lang="en-US"/>
        </a:p>
      </dgm:t>
    </dgm:pt>
    <dgm:pt modelId="{22AA584A-2537-4EEC-B253-A5C33FE52BDF}" type="sibTrans" cxnId="{94E67C5A-2777-446C-8CCB-F500D2C7F3DF}">
      <dgm:prSet/>
      <dgm:spPr/>
      <dgm:t>
        <a:bodyPr/>
        <a:lstStyle/>
        <a:p>
          <a:endParaRPr lang="en-US"/>
        </a:p>
      </dgm:t>
    </dgm:pt>
    <dgm:pt modelId="{3CE49387-AB67-458C-8A64-C3F15C86FF15}">
      <dgm:prSet custT="1"/>
      <dgm:spPr>
        <a:solidFill>
          <a:srgbClr val="FF0000"/>
        </a:solidFill>
      </dgm:spPr>
      <dgm:t>
        <a:bodyPr/>
        <a:lstStyle/>
        <a:p>
          <a:r>
            <a:rPr lang="en-US" sz="1800" b="1" dirty="0" smtClean="0"/>
            <a:t>Pragmatics</a:t>
          </a:r>
          <a:endParaRPr lang="en-US" sz="1800" b="1" dirty="0"/>
        </a:p>
      </dgm:t>
    </dgm:pt>
    <dgm:pt modelId="{D78D342D-FB52-4745-AB92-4A7285E719FD}" type="parTrans" cxnId="{0F5811F3-0137-4DA8-9E7E-CEC7650B218B}">
      <dgm:prSet/>
      <dgm:spPr/>
      <dgm:t>
        <a:bodyPr/>
        <a:lstStyle/>
        <a:p>
          <a:endParaRPr lang="en-US"/>
        </a:p>
      </dgm:t>
    </dgm:pt>
    <dgm:pt modelId="{A30E7F63-5BF3-4EE4-9A0D-30CD01403BE9}" type="sibTrans" cxnId="{0F5811F3-0137-4DA8-9E7E-CEC7650B218B}">
      <dgm:prSet/>
      <dgm:spPr/>
      <dgm:t>
        <a:bodyPr/>
        <a:lstStyle/>
        <a:p>
          <a:endParaRPr lang="en-US"/>
        </a:p>
      </dgm:t>
    </dgm:pt>
    <dgm:pt modelId="{E3F91968-32EC-479F-9455-F2B7B4EC39CF}">
      <dgm:prSet custT="1"/>
      <dgm:spPr>
        <a:solidFill>
          <a:schemeClr val="accent6">
            <a:lumMod val="50000"/>
          </a:schemeClr>
        </a:solidFill>
      </dgm:spPr>
      <dgm:t>
        <a:bodyPr/>
        <a:lstStyle/>
        <a:p>
          <a:r>
            <a:rPr lang="en-US" sz="1600" b="1" dirty="0" smtClean="0"/>
            <a:t>Language &amp; Communication</a:t>
          </a:r>
          <a:endParaRPr lang="en-US" sz="1600" b="1" dirty="0"/>
        </a:p>
      </dgm:t>
    </dgm:pt>
    <dgm:pt modelId="{29EAD6DF-0D8F-4D5E-BD06-364FBAFF0938}" type="parTrans" cxnId="{B3B7DC80-3BC6-4C26-BB1A-ED158A089119}">
      <dgm:prSet/>
      <dgm:spPr/>
      <dgm:t>
        <a:bodyPr/>
        <a:lstStyle/>
        <a:p>
          <a:endParaRPr lang="en-US"/>
        </a:p>
      </dgm:t>
    </dgm:pt>
    <dgm:pt modelId="{D585266F-FA55-494C-85F4-070D1E8FEDB3}" type="sibTrans" cxnId="{B3B7DC80-3BC6-4C26-BB1A-ED158A089119}">
      <dgm:prSet/>
      <dgm:spPr/>
      <dgm:t>
        <a:bodyPr/>
        <a:lstStyle/>
        <a:p>
          <a:endParaRPr lang="en-US"/>
        </a:p>
      </dgm:t>
    </dgm:pt>
    <dgm:pt modelId="{58018183-65E1-4091-AA24-D0722B1696EE}">
      <dgm:prSet custT="1"/>
      <dgm:spPr>
        <a:solidFill>
          <a:schemeClr val="tx2">
            <a:lumMod val="75000"/>
          </a:schemeClr>
        </a:solidFill>
      </dgm:spPr>
      <dgm:t>
        <a:bodyPr/>
        <a:lstStyle/>
        <a:p>
          <a:r>
            <a:rPr lang="en-US" sz="1800" b="1" dirty="0" smtClean="0"/>
            <a:t>Prior  Knowledge</a:t>
          </a:r>
          <a:endParaRPr lang="en-US" sz="1800" b="1" dirty="0"/>
        </a:p>
      </dgm:t>
    </dgm:pt>
    <dgm:pt modelId="{93899BCF-0402-4BC7-A57B-20818940C17D}" type="parTrans" cxnId="{6E6D0549-438B-4893-82E2-F886E17BC90B}">
      <dgm:prSet/>
      <dgm:spPr/>
      <dgm:t>
        <a:bodyPr/>
        <a:lstStyle/>
        <a:p>
          <a:endParaRPr lang="en-US"/>
        </a:p>
      </dgm:t>
    </dgm:pt>
    <dgm:pt modelId="{DAD2D4A5-EB16-481D-8CC7-F092719203AC}" type="sibTrans" cxnId="{6E6D0549-438B-4893-82E2-F886E17BC90B}">
      <dgm:prSet/>
      <dgm:spPr/>
      <dgm:t>
        <a:bodyPr/>
        <a:lstStyle/>
        <a:p>
          <a:endParaRPr lang="en-US"/>
        </a:p>
      </dgm:t>
    </dgm:pt>
    <dgm:pt modelId="{3DB675A3-EACF-4FF8-ABF4-AE7F19DB5183}" type="pres">
      <dgm:prSet presAssocID="{23A8F82E-F003-4676-875A-CC5125514575}" presName="cycle" presStyleCnt="0">
        <dgm:presLayoutVars>
          <dgm:dir/>
          <dgm:resizeHandles val="exact"/>
        </dgm:presLayoutVars>
      </dgm:prSet>
      <dgm:spPr/>
      <dgm:t>
        <a:bodyPr/>
        <a:lstStyle/>
        <a:p>
          <a:endParaRPr lang="en-US"/>
        </a:p>
      </dgm:t>
    </dgm:pt>
    <dgm:pt modelId="{A9D3D5A4-0904-41B5-A5B5-D9E3082CAC8C}" type="pres">
      <dgm:prSet presAssocID="{0052D474-E5E2-4E05-A3BB-4E919A53D904}" presName="node" presStyleLbl="node1" presStyleIdx="0" presStyleCnt="10" custScaleX="148057" custScaleY="147156">
        <dgm:presLayoutVars>
          <dgm:bulletEnabled val="1"/>
        </dgm:presLayoutVars>
      </dgm:prSet>
      <dgm:spPr/>
      <dgm:t>
        <a:bodyPr/>
        <a:lstStyle/>
        <a:p>
          <a:endParaRPr lang="en-US"/>
        </a:p>
      </dgm:t>
    </dgm:pt>
    <dgm:pt modelId="{9EB7A97B-DA2C-4B05-B308-FE01E543BF10}" type="pres">
      <dgm:prSet presAssocID="{0052D474-E5E2-4E05-A3BB-4E919A53D904}" presName="spNode" presStyleCnt="0"/>
      <dgm:spPr/>
    </dgm:pt>
    <dgm:pt modelId="{C1B79E5E-AE3A-4275-8556-1AC2D324DB1F}" type="pres">
      <dgm:prSet presAssocID="{CD437BAA-0D8B-45B7-8D1A-8DFC1C522C92}" presName="sibTrans" presStyleLbl="sibTrans1D1" presStyleIdx="0" presStyleCnt="10"/>
      <dgm:spPr/>
      <dgm:t>
        <a:bodyPr/>
        <a:lstStyle/>
        <a:p>
          <a:endParaRPr lang="en-US"/>
        </a:p>
      </dgm:t>
    </dgm:pt>
    <dgm:pt modelId="{BEB3FDA0-84D7-4BB2-A8E4-70B9C0931D05}" type="pres">
      <dgm:prSet presAssocID="{F8A970DE-30E1-40A1-B5E0-7D601D4A67EB}" presName="node" presStyleLbl="node1" presStyleIdx="1" presStyleCnt="10" custScaleX="135992" custScaleY="137598">
        <dgm:presLayoutVars>
          <dgm:bulletEnabled val="1"/>
        </dgm:presLayoutVars>
      </dgm:prSet>
      <dgm:spPr/>
      <dgm:t>
        <a:bodyPr/>
        <a:lstStyle/>
        <a:p>
          <a:endParaRPr lang="en-US"/>
        </a:p>
      </dgm:t>
    </dgm:pt>
    <dgm:pt modelId="{4D518665-3868-421F-8FD1-2CC925BE4BFA}" type="pres">
      <dgm:prSet presAssocID="{F8A970DE-30E1-40A1-B5E0-7D601D4A67EB}" presName="spNode" presStyleCnt="0"/>
      <dgm:spPr/>
    </dgm:pt>
    <dgm:pt modelId="{9456C3FF-6A32-4F97-9BFD-F63FB20D1797}" type="pres">
      <dgm:prSet presAssocID="{F46AF200-7B36-48D9-BEA9-ED10803136AE}" presName="sibTrans" presStyleLbl="sibTrans1D1" presStyleIdx="1" presStyleCnt="10"/>
      <dgm:spPr/>
      <dgm:t>
        <a:bodyPr/>
        <a:lstStyle/>
        <a:p>
          <a:endParaRPr lang="en-US"/>
        </a:p>
      </dgm:t>
    </dgm:pt>
    <dgm:pt modelId="{3453793B-E2DC-4928-B69E-F3952A56971F}" type="pres">
      <dgm:prSet presAssocID="{5E492CD5-C2F7-45AB-9C61-A9B066E625D2}" presName="node" presStyleLbl="node1" presStyleIdx="2" presStyleCnt="10" custScaleX="161055" custScaleY="131554">
        <dgm:presLayoutVars>
          <dgm:bulletEnabled val="1"/>
        </dgm:presLayoutVars>
      </dgm:prSet>
      <dgm:spPr/>
      <dgm:t>
        <a:bodyPr/>
        <a:lstStyle/>
        <a:p>
          <a:endParaRPr lang="en-US"/>
        </a:p>
      </dgm:t>
    </dgm:pt>
    <dgm:pt modelId="{1BF1176F-DDDD-488B-AEE3-0EF5ACF62833}" type="pres">
      <dgm:prSet presAssocID="{5E492CD5-C2F7-45AB-9C61-A9B066E625D2}" presName="spNode" presStyleCnt="0"/>
      <dgm:spPr/>
    </dgm:pt>
    <dgm:pt modelId="{6606006A-D3C9-4AC0-93ED-93DF4752841B}" type="pres">
      <dgm:prSet presAssocID="{22AA584A-2537-4EEC-B253-A5C33FE52BDF}" presName="sibTrans" presStyleLbl="sibTrans1D1" presStyleIdx="2" presStyleCnt="10"/>
      <dgm:spPr/>
      <dgm:t>
        <a:bodyPr/>
        <a:lstStyle/>
        <a:p>
          <a:endParaRPr lang="en-US"/>
        </a:p>
      </dgm:t>
    </dgm:pt>
    <dgm:pt modelId="{3E60424E-126B-446A-8428-A7A646CE3B9D}" type="pres">
      <dgm:prSet presAssocID="{E3F91968-32EC-479F-9455-F2B7B4EC39CF}" presName="node" presStyleLbl="node1" presStyleIdx="3" presStyleCnt="10" custScaleX="160172" custScaleY="141185">
        <dgm:presLayoutVars>
          <dgm:bulletEnabled val="1"/>
        </dgm:presLayoutVars>
      </dgm:prSet>
      <dgm:spPr/>
      <dgm:t>
        <a:bodyPr/>
        <a:lstStyle/>
        <a:p>
          <a:endParaRPr lang="en-US"/>
        </a:p>
      </dgm:t>
    </dgm:pt>
    <dgm:pt modelId="{809340D7-10EA-4337-B2DF-810D355D5CB2}" type="pres">
      <dgm:prSet presAssocID="{E3F91968-32EC-479F-9455-F2B7B4EC39CF}" presName="spNode" presStyleCnt="0"/>
      <dgm:spPr/>
    </dgm:pt>
    <dgm:pt modelId="{B09E08EC-8F16-44E6-B45B-4D400B5D64C0}" type="pres">
      <dgm:prSet presAssocID="{D585266F-FA55-494C-85F4-070D1E8FEDB3}" presName="sibTrans" presStyleLbl="sibTrans1D1" presStyleIdx="3" presStyleCnt="10"/>
      <dgm:spPr/>
      <dgm:t>
        <a:bodyPr/>
        <a:lstStyle/>
        <a:p>
          <a:endParaRPr lang="en-US"/>
        </a:p>
      </dgm:t>
    </dgm:pt>
    <dgm:pt modelId="{1D04F5E8-249F-4B4C-8308-839A68D30460}" type="pres">
      <dgm:prSet presAssocID="{58018183-65E1-4091-AA24-D0722B1696EE}" presName="node" presStyleLbl="node1" presStyleIdx="4" presStyleCnt="10" custScaleX="134974" custScaleY="135140">
        <dgm:presLayoutVars>
          <dgm:bulletEnabled val="1"/>
        </dgm:presLayoutVars>
      </dgm:prSet>
      <dgm:spPr/>
      <dgm:t>
        <a:bodyPr/>
        <a:lstStyle/>
        <a:p>
          <a:endParaRPr lang="en-US"/>
        </a:p>
      </dgm:t>
    </dgm:pt>
    <dgm:pt modelId="{1808260F-7657-43C7-9AEE-84BA8A750095}" type="pres">
      <dgm:prSet presAssocID="{58018183-65E1-4091-AA24-D0722B1696EE}" presName="spNode" presStyleCnt="0"/>
      <dgm:spPr/>
    </dgm:pt>
    <dgm:pt modelId="{FED85EF5-F776-4F32-B984-68EF440C052F}" type="pres">
      <dgm:prSet presAssocID="{DAD2D4A5-EB16-481D-8CC7-F092719203AC}" presName="sibTrans" presStyleLbl="sibTrans1D1" presStyleIdx="4" presStyleCnt="10"/>
      <dgm:spPr/>
      <dgm:t>
        <a:bodyPr/>
        <a:lstStyle/>
        <a:p>
          <a:endParaRPr lang="en-US"/>
        </a:p>
      </dgm:t>
    </dgm:pt>
    <dgm:pt modelId="{554F0AD5-141B-460C-BD0E-C2117ECD0AD3}" type="pres">
      <dgm:prSet presAssocID="{3CE49387-AB67-458C-8A64-C3F15C86FF15}" presName="node" presStyleLbl="node1" presStyleIdx="5" presStyleCnt="10" custScaleX="127160" custScaleY="123780">
        <dgm:presLayoutVars>
          <dgm:bulletEnabled val="1"/>
        </dgm:presLayoutVars>
      </dgm:prSet>
      <dgm:spPr/>
      <dgm:t>
        <a:bodyPr/>
        <a:lstStyle/>
        <a:p>
          <a:endParaRPr lang="en-US"/>
        </a:p>
      </dgm:t>
    </dgm:pt>
    <dgm:pt modelId="{884846F7-8FF6-4F66-93A4-DCB30658C040}" type="pres">
      <dgm:prSet presAssocID="{3CE49387-AB67-458C-8A64-C3F15C86FF15}" presName="spNode" presStyleCnt="0"/>
      <dgm:spPr/>
    </dgm:pt>
    <dgm:pt modelId="{112FACA7-2595-494D-8A96-B2EB15D3CF1B}" type="pres">
      <dgm:prSet presAssocID="{A30E7F63-5BF3-4EE4-9A0D-30CD01403BE9}" presName="sibTrans" presStyleLbl="sibTrans1D1" presStyleIdx="5" presStyleCnt="10"/>
      <dgm:spPr/>
      <dgm:t>
        <a:bodyPr/>
        <a:lstStyle/>
        <a:p>
          <a:endParaRPr lang="en-US"/>
        </a:p>
      </dgm:t>
    </dgm:pt>
    <dgm:pt modelId="{CA3B3E56-151A-47DF-A5F8-517DDDAEC9B6}" type="pres">
      <dgm:prSet presAssocID="{3C802C0A-85EC-42DC-9525-00CFA3E906F7}" presName="node" presStyleLbl="node1" presStyleIdx="6" presStyleCnt="10" custScaleX="147157" custScaleY="146028">
        <dgm:presLayoutVars>
          <dgm:bulletEnabled val="1"/>
        </dgm:presLayoutVars>
      </dgm:prSet>
      <dgm:spPr/>
      <dgm:t>
        <a:bodyPr/>
        <a:lstStyle/>
        <a:p>
          <a:endParaRPr lang="en-US"/>
        </a:p>
      </dgm:t>
    </dgm:pt>
    <dgm:pt modelId="{D1FBB17B-C644-469F-A7F1-381B691D34E2}" type="pres">
      <dgm:prSet presAssocID="{3C802C0A-85EC-42DC-9525-00CFA3E906F7}" presName="spNode" presStyleCnt="0"/>
      <dgm:spPr/>
    </dgm:pt>
    <dgm:pt modelId="{0B516159-B200-47BD-9CB2-73FA911F5480}" type="pres">
      <dgm:prSet presAssocID="{C2636254-3A32-4BBA-AAA5-6C88CA503232}" presName="sibTrans" presStyleLbl="sibTrans1D1" presStyleIdx="6" presStyleCnt="10"/>
      <dgm:spPr/>
      <dgm:t>
        <a:bodyPr/>
        <a:lstStyle/>
        <a:p>
          <a:endParaRPr lang="en-US"/>
        </a:p>
      </dgm:t>
    </dgm:pt>
    <dgm:pt modelId="{B3904158-6148-418B-B2C8-F542BEED7984}" type="pres">
      <dgm:prSet presAssocID="{EB4D8D81-6DD2-4F47-A41C-CEE35B989079}" presName="node" presStyleLbl="node1" presStyleIdx="7" presStyleCnt="10" custScaleX="141795" custScaleY="129295">
        <dgm:presLayoutVars>
          <dgm:bulletEnabled val="1"/>
        </dgm:presLayoutVars>
      </dgm:prSet>
      <dgm:spPr/>
      <dgm:t>
        <a:bodyPr/>
        <a:lstStyle/>
        <a:p>
          <a:endParaRPr lang="en-US"/>
        </a:p>
      </dgm:t>
    </dgm:pt>
    <dgm:pt modelId="{CA112B43-2742-402D-A426-A4E54B219CC8}" type="pres">
      <dgm:prSet presAssocID="{EB4D8D81-6DD2-4F47-A41C-CEE35B989079}" presName="spNode" presStyleCnt="0"/>
      <dgm:spPr/>
    </dgm:pt>
    <dgm:pt modelId="{DBCFFABC-E115-44AD-856A-B4C63F76F9C6}" type="pres">
      <dgm:prSet presAssocID="{8EF4164E-B69B-47D1-A797-E7B0C5BD6ABB}" presName="sibTrans" presStyleLbl="sibTrans1D1" presStyleIdx="7" presStyleCnt="10"/>
      <dgm:spPr/>
      <dgm:t>
        <a:bodyPr/>
        <a:lstStyle/>
        <a:p>
          <a:endParaRPr lang="en-US"/>
        </a:p>
      </dgm:t>
    </dgm:pt>
    <dgm:pt modelId="{497225DC-B8A3-4465-BED0-2FDC5001834D}" type="pres">
      <dgm:prSet presAssocID="{9E559CCF-3553-488D-BE9E-6DF8BE6DAAE1}" presName="node" presStyleLbl="node1" presStyleIdx="8" presStyleCnt="10" custScaleX="157041" custScaleY="139622">
        <dgm:presLayoutVars>
          <dgm:bulletEnabled val="1"/>
        </dgm:presLayoutVars>
      </dgm:prSet>
      <dgm:spPr/>
      <dgm:t>
        <a:bodyPr/>
        <a:lstStyle/>
        <a:p>
          <a:endParaRPr lang="en-US"/>
        </a:p>
      </dgm:t>
    </dgm:pt>
    <dgm:pt modelId="{0C0F8AB5-3D98-4760-871E-9EB537485851}" type="pres">
      <dgm:prSet presAssocID="{9E559CCF-3553-488D-BE9E-6DF8BE6DAAE1}" presName="spNode" presStyleCnt="0"/>
      <dgm:spPr/>
    </dgm:pt>
    <dgm:pt modelId="{3D18446B-BC6A-43C3-8AE8-05A43CBC4EB2}" type="pres">
      <dgm:prSet presAssocID="{67563C77-7031-4D74-B4E3-F68DFE30D29C}" presName="sibTrans" presStyleLbl="sibTrans1D1" presStyleIdx="8" presStyleCnt="10"/>
      <dgm:spPr/>
      <dgm:t>
        <a:bodyPr/>
        <a:lstStyle/>
        <a:p>
          <a:endParaRPr lang="en-US"/>
        </a:p>
      </dgm:t>
    </dgm:pt>
    <dgm:pt modelId="{09E27A11-55AA-454D-8BC2-B3E17789D8D8}" type="pres">
      <dgm:prSet presAssocID="{7717F731-5252-4978-9F5C-BCA74E36E34D}" presName="node" presStyleLbl="node1" presStyleIdx="9" presStyleCnt="10" custScaleX="139059" custScaleY="148486">
        <dgm:presLayoutVars>
          <dgm:bulletEnabled val="1"/>
        </dgm:presLayoutVars>
      </dgm:prSet>
      <dgm:spPr/>
      <dgm:t>
        <a:bodyPr/>
        <a:lstStyle/>
        <a:p>
          <a:endParaRPr lang="en-US"/>
        </a:p>
      </dgm:t>
    </dgm:pt>
    <dgm:pt modelId="{7EE0AB67-F150-403D-9E47-55FBB32AD1C1}" type="pres">
      <dgm:prSet presAssocID="{7717F731-5252-4978-9F5C-BCA74E36E34D}" presName="spNode" presStyleCnt="0"/>
      <dgm:spPr/>
    </dgm:pt>
    <dgm:pt modelId="{0C70F3DC-BFBD-4F18-92A1-A62A34157A1C}" type="pres">
      <dgm:prSet presAssocID="{C8444661-16F5-4816-AB2E-581B176BE3CC}" presName="sibTrans" presStyleLbl="sibTrans1D1" presStyleIdx="9" presStyleCnt="10"/>
      <dgm:spPr/>
      <dgm:t>
        <a:bodyPr/>
        <a:lstStyle/>
        <a:p>
          <a:endParaRPr lang="en-US"/>
        </a:p>
      </dgm:t>
    </dgm:pt>
  </dgm:ptLst>
  <dgm:cxnLst>
    <dgm:cxn modelId="{B3B7DC80-3BC6-4C26-BB1A-ED158A089119}" srcId="{23A8F82E-F003-4676-875A-CC5125514575}" destId="{E3F91968-32EC-479F-9455-F2B7B4EC39CF}" srcOrd="3" destOrd="0" parTransId="{29EAD6DF-0D8F-4D5E-BD06-364FBAFF0938}" sibTransId="{D585266F-FA55-494C-85F4-070D1E8FEDB3}"/>
    <dgm:cxn modelId="{EA9E2E5F-910C-441D-8F0C-8D14EEFA94B5}" type="presOf" srcId="{E3F91968-32EC-479F-9455-F2B7B4EC39CF}" destId="{3E60424E-126B-446A-8428-A7A646CE3B9D}" srcOrd="0" destOrd="0" presId="urn:microsoft.com/office/officeart/2005/8/layout/cycle6"/>
    <dgm:cxn modelId="{3631B203-8FD5-4566-B949-1E81BB6466B5}" type="presOf" srcId="{9E559CCF-3553-488D-BE9E-6DF8BE6DAAE1}" destId="{497225DC-B8A3-4465-BED0-2FDC5001834D}" srcOrd="0" destOrd="0" presId="urn:microsoft.com/office/officeart/2005/8/layout/cycle6"/>
    <dgm:cxn modelId="{A70FD5D4-C9ED-40CE-8584-C701868DB809}" type="presOf" srcId="{8EF4164E-B69B-47D1-A797-E7B0C5BD6ABB}" destId="{DBCFFABC-E115-44AD-856A-B4C63F76F9C6}" srcOrd="0" destOrd="0" presId="urn:microsoft.com/office/officeart/2005/8/layout/cycle6"/>
    <dgm:cxn modelId="{EF1F5CCA-CDD5-4EB6-974D-3CFE47C1B88D}" srcId="{23A8F82E-F003-4676-875A-CC5125514575}" destId="{0052D474-E5E2-4E05-A3BB-4E919A53D904}" srcOrd="0" destOrd="0" parTransId="{37180A0A-EB67-44BA-A62D-3808548C905D}" sibTransId="{CD437BAA-0D8B-45B7-8D1A-8DFC1C522C92}"/>
    <dgm:cxn modelId="{ED0F1DEE-60D9-428D-8887-2D625AA69EAA}" type="presOf" srcId="{F8A970DE-30E1-40A1-B5E0-7D601D4A67EB}" destId="{BEB3FDA0-84D7-4BB2-A8E4-70B9C0931D05}" srcOrd="0" destOrd="0" presId="urn:microsoft.com/office/officeart/2005/8/layout/cycle6"/>
    <dgm:cxn modelId="{A0B2C192-94A1-4EEC-A820-103A793FF50C}" type="presOf" srcId="{EB4D8D81-6DD2-4F47-A41C-CEE35B989079}" destId="{B3904158-6148-418B-B2C8-F542BEED7984}" srcOrd="0" destOrd="0" presId="urn:microsoft.com/office/officeart/2005/8/layout/cycle6"/>
    <dgm:cxn modelId="{0B925C19-F774-4702-B460-DC54D27707CB}" type="presOf" srcId="{67563C77-7031-4D74-B4E3-F68DFE30D29C}" destId="{3D18446B-BC6A-43C3-8AE8-05A43CBC4EB2}" srcOrd="0" destOrd="0" presId="urn:microsoft.com/office/officeart/2005/8/layout/cycle6"/>
    <dgm:cxn modelId="{23371D39-D5CB-433E-8CAF-28FF60DF3B25}" type="presOf" srcId="{CD437BAA-0D8B-45B7-8D1A-8DFC1C522C92}" destId="{C1B79E5E-AE3A-4275-8556-1AC2D324DB1F}" srcOrd="0" destOrd="0" presId="urn:microsoft.com/office/officeart/2005/8/layout/cycle6"/>
    <dgm:cxn modelId="{83356892-3015-4B9D-B964-7B95521C78BE}" type="presOf" srcId="{C8444661-16F5-4816-AB2E-581B176BE3CC}" destId="{0C70F3DC-BFBD-4F18-92A1-A62A34157A1C}" srcOrd="0" destOrd="0" presId="urn:microsoft.com/office/officeart/2005/8/layout/cycle6"/>
    <dgm:cxn modelId="{22ED9DB1-5645-4672-A6EE-7B99EF0C011A}" srcId="{23A8F82E-F003-4676-875A-CC5125514575}" destId="{7717F731-5252-4978-9F5C-BCA74E36E34D}" srcOrd="9" destOrd="0" parTransId="{6168CEA0-C2D8-47E5-A460-C021915E95C3}" sibTransId="{C8444661-16F5-4816-AB2E-581B176BE3CC}"/>
    <dgm:cxn modelId="{64FDD167-04AA-462F-90BC-CEA3CD16D0CF}" type="presOf" srcId="{A30E7F63-5BF3-4EE4-9A0D-30CD01403BE9}" destId="{112FACA7-2595-494D-8A96-B2EB15D3CF1B}" srcOrd="0" destOrd="0" presId="urn:microsoft.com/office/officeart/2005/8/layout/cycle6"/>
    <dgm:cxn modelId="{E773B790-FBD7-48F5-8750-74D81E73715C}" type="presOf" srcId="{3CE49387-AB67-458C-8A64-C3F15C86FF15}" destId="{554F0AD5-141B-460C-BD0E-C2117ECD0AD3}" srcOrd="0" destOrd="0" presId="urn:microsoft.com/office/officeart/2005/8/layout/cycle6"/>
    <dgm:cxn modelId="{745FC870-BC24-4B64-8727-35431142874D}" type="presOf" srcId="{0052D474-E5E2-4E05-A3BB-4E919A53D904}" destId="{A9D3D5A4-0904-41B5-A5B5-D9E3082CAC8C}" srcOrd="0" destOrd="0" presId="urn:microsoft.com/office/officeart/2005/8/layout/cycle6"/>
    <dgm:cxn modelId="{8B4C23B5-3C72-4A49-9CBB-961594869DAF}" srcId="{23A8F82E-F003-4676-875A-CC5125514575}" destId="{F8A970DE-30E1-40A1-B5E0-7D601D4A67EB}" srcOrd="1" destOrd="0" parTransId="{B11F410A-194D-4D1F-8B79-CF640B4A2976}" sibTransId="{F46AF200-7B36-48D9-BEA9-ED10803136AE}"/>
    <dgm:cxn modelId="{6E6D0549-438B-4893-82E2-F886E17BC90B}" srcId="{23A8F82E-F003-4676-875A-CC5125514575}" destId="{58018183-65E1-4091-AA24-D0722B1696EE}" srcOrd="4" destOrd="0" parTransId="{93899BCF-0402-4BC7-A57B-20818940C17D}" sibTransId="{DAD2D4A5-EB16-481D-8CC7-F092719203AC}"/>
    <dgm:cxn modelId="{6ED5F6C1-9835-4EB7-A91D-B7D70030A95A}" type="presOf" srcId="{D585266F-FA55-494C-85F4-070D1E8FEDB3}" destId="{B09E08EC-8F16-44E6-B45B-4D400B5D64C0}" srcOrd="0" destOrd="0" presId="urn:microsoft.com/office/officeart/2005/8/layout/cycle6"/>
    <dgm:cxn modelId="{E556817D-A711-4ECD-A064-1C78DFA1A952}" type="presOf" srcId="{F46AF200-7B36-48D9-BEA9-ED10803136AE}" destId="{9456C3FF-6A32-4F97-9BFD-F63FB20D1797}" srcOrd="0" destOrd="0" presId="urn:microsoft.com/office/officeart/2005/8/layout/cycle6"/>
    <dgm:cxn modelId="{CDB72EFB-3257-474D-8963-F3098451301D}" type="presOf" srcId="{7717F731-5252-4978-9F5C-BCA74E36E34D}" destId="{09E27A11-55AA-454D-8BC2-B3E17789D8D8}" srcOrd="0" destOrd="0" presId="urn:microsoft.com/office/officeart/2005/8/layout/cycle6"/>
    <dgm:cxn modelId="{9A1D8358-717B-45EC-B5F2-0E882477F709}" type="presOf" srcId="{23A8F82E-F003-4676-875A-CC5125514575}" destId="{3DB675A3-EACF-4FF8-ABF4-AE7F19DB5183}" srcOrd="0" destOrd="0" presId="urn:microsoft.com/office/officeart/2005/8/layout/cycle6"/>
    <dgm:cxn modelId="{0F5811F3-0137-4DA8-9E7E-CEC7650B218B}" srcId="{23A8F82E-F003-4676-875A-CC5125514575}" destId="{3CE49387-AB67-458C-8A64-C3F15C86FF15}" srcOrd="5" destOrd="0" parTransId="{D78D342D-FB52-4745-AB92-4A7285E719FD}" sibTransId="{A30E7F63-5BF3-4EE4-9A0D-30CD01403BE9}"/>
    <dgm:cxn modelId="{39D45537-6F97-4514-B4CE-759690C5E70C}" srcId="{23A8F82E-F003-4676-875A-CC5125514575}" destId="{9E559CCF-3553-488D-BE9E-6DF8BE6DAAE1}" srcOrd="8" destOrd="0" parTransId="{208B9853-A813-41BE-8E48-A1315DC5C60C}" sibTransId="{67563C77-7031-4D74-B4E3-F68DFE30D29C}"/>
    <dgm:cxn modelId="{0128309C-39BD-4B69-8D7E-CE21AEEF3CDE}" type="presOf" srcId="{DAD2D4A5-EB16-481D-8CC7-F092719203AC}" destId="{FED85EF5-F776-4F32-B984-68EF440C052F}" srcOrd="0" destOrd="0" presId="urn:microsoft.com/office/officeart/2005/8/layout/cycle6"/>
    <dgm:cxn modelId="{54379103-B3C3-4BC2-881E-C13831B5A3AD}" srcId="{23A8F82E-F003-4676-875A-CC5125514575}" destId="{EB4D8D81-6DD2-4F47-A41C-CEE35B989079}" srcOrd="7" destOrd="0" parTransId="{EBC519AC-E87F-4A0F-A8E3-37BFED742113}" sibTransId="{8EF4164E-B69B-47D1-A797-E7B0C5BD6ABB}"/>
    <dgm:cxn modelId="{DDC4785F-7E78-48E0-AE0E-1BB016392B7B}" type="presOf" srcId="{5E492CD5-C2F7-45AB-9C61-A9B066E625D2}" destId="{3453793B-E2DC-4928-B69E-F3952A56971F}" srcOrd="0" destOrd="0" presId="urn:microsoft.com/office/officeart/2005/8/layout/cycle6"/>
    <dgm:cxn modelId="{DB5191C0-57C9-4DBF-84BF-9DBE533C586B}" type="presOf" srcId="{C2636254-3A32-4BBA-AAA5-6C88CA503232}" destId="{0B516159-B200-47BD-9CB2-73FA911F5480}" srcOrd="0" destOrd="0" presId="urn:microsoft.com/office/officeart/2005/8/layout/cycle6"/>
    <dgm:cxn modelId="{B578F21A-D558-4521-A5E3-C7946199B0EA}" type="presOf" srcId="{3C802C0A-85EC-42DC-9525-00CFA3E906F7}" destId="{CA3B3E56-151A-47DF-A5F8-517DDDAEC9B6}" srcOrd="0" destOrd="0" presId="urn:microsoft.com/office/officeart/2005/8/layout/cycle6"/>
    <dgm:cxn modelId="{D13B0032-0CDE-4AC8-A2D6-4812DDF2501C}" type="presOf" srcId="{22AA584A-2537-4EEC-B253-A5C33FE52BDF}" destId="{6606006A-D3C9-4AC0-93ED-93DF4752841B}" srcOrd="0" destOrd="0" presId="urn:microsoft.com/office/officeart/2005/8/layout/cycle6"/>
    <dgm:cxn modelId="{C7EAFC86-8827-4927-A692-C662EA014045}" srcId="{23A8F82E-F003-4676-875A-CC5125514575}" destId="{3C802C0A-85EC-42DC-9525-00CFA3E906F7}" srcOrd="6" destOrd="0" parTransId="{AF686E9D-3ADD-459A-84DF-F7561B7692CB}" sibTransId="{C2636254-3A32-4BBA-AAA5-6C88CA503232}"/>
    <dgm:cxn modelId="{F971B1FE-91A6-4B21-8AFD-F33E7D387B6B}" type="presOf" srcId="{58018183-65E1-4091-AA24-D0722B1696EE}" destId="{1D04F5E8-249F-4B4C-8308-839A68D30460}" srcOrd="0" destOrd="0" presId="urn:microsoft.com/office/officeart/2005/8/layout/cycle6"/>
    <dgm:cxn modelId="{94E67C5A-2777-446C-8CCB-F500D2C7F3DF}" srcId="{23A8F82E-F003-4676-875A-CC5125514575}" destId="{5E492CD5-C2F7-45AB-9C61-A9B066E625D2}" srcOrd="2" destOrd="0" parTransId="{B386A9FC-2FF6-4502-82AB-6602689E7E7D}" sibTransId="{22AA584A-2537-4EEC-B253-A5C33FE52BDF}"/>
    <dgm:cxn modelId="{800C46E1-57C4-440D-B597-89A0F8DC666A}" type="presParOf" srcId="{3DB675A3-EACF-4FF8-ABF4-AE7F19DB5183}" destId="{A9D3D5A4-0904-41B5-A5B5-D9E3082CAC8C}" srcOrd="0" destOrd="0" presId="urn:microsoft.com/office/officeart/2005/8/layout/cycle6"/>
    <dgm:cxn modelId="{04B318C2-2D61-46CC-BC53-0F48A3F9C22C}" type="presParOf" srcId="{3DB675A3-EACF-4FF8-ABF4-AE7F19DB5183}" destId="{9EB7A97B-DA2C-4B05-B308-FE01E543BF10}" srcOrd="1" destOrd="0" presId="urn:microsoft.com/office/officeart/2005/8/layout/cycle6"/>
    <dgm:cxn modelId="{322293A2-4FF3-455C-B4A0-98F6C78142C1}" type="presParOf" srcId="{3DB675A3-EACF-4FF8-ABF4-AE7F19DB5183}" destId="{C1B79E5E-AE3A-4275-8556-1AC2D324DB1F}" srcOrd="2" destOrd="0" presId="urn:microsoft.com/office/officeart/2005/8/layout/cycle6"/>
    <dgm:cxn modelId="{50C18AFB-791F-4550-A8B2-FA825D3C5D1A}" type="presParOf" srcId="{3DB675A3-EACF-4FF8-ABF4-AE7F19DB5183}" destId="{BEB3FDA0-84D7-4BB2-A8E4-70B9C0931D05}" srcOrd="3" destOrd="0" presId="urn:microsoft.com/office/officeart/2005/8/layout/cycle6"/>
    <dgm:cxn modelId="{0DEE8087-33C8-48E8-9992-B7068BD6F57F}" type="presParOf" srcId="{3DB675A3-EACF-4FF8-ABF4-AE7F19DB5183}" destId="{4D518665-3868-421F-8FD1-2CC925BE4BFA}" srcOrd="4" destOrd="0" presId="urn:microsoft.com/office/officeart/2005/8/layout/cycle6"/>
    <dgm:cxn modelId="{CC7D838E-D336-420D-9F14-141DD69505AD}" type="presParOf" srcId="{3DB675A3-EACF-4FF8-ABF4-AE7F19DB5183}" destId="{9456C3FF-6A32-4F97-9BFD-F63FB20D1797}" srcOrd="5" destOrd="0" presId="urn:microsoft.com/office/officeart/2005/8/layout/cycle6"/>
    <dgm:cxn modelId="{4BF227CA-58B8-4DA7-AE85-802AAFEF01FC}" type="presParOf" srcId="{3DB675A3-EACF-4FF8-ABF4-AE7F19DB5183}" destId="{3453793B-E2DC-4928-B69E-F3952A56971F}" srcOrd="6" destOrd="0" presId="urn:microsoft.com/office/officeart/2005/8/layout/cycle6"/>
    <dgm:cxn modelId="{B957E90D-EB9D-4579-AF8A-F3C6E9F061D6}" type="presParOf" srcId="{3DB675A3-EACF-4FF8-ABF4-AE7F19DB5183}" destId="{1BF1176F-DDDD-488B-AEE3-0EF5ACF62833}" srcOrd="7" destOrd="0" presId="urn:microsoft.com/office/officeart/2005/8/layout/cycle6"/>
    <dgm:cxn modelId="{E03CC5A8-ED31-4EFD-A0A0-F52612E1CC83}" type="presParOf" srcId="{3DB675A3-EACF-4FF8-ABF4-AE7F19DB5183}" destId="{6606006A-D3C9-4AC0-93ED-93DF4752841B}" srcOrd="8" destOrd="0" presId="urn:microsoft.com/office/officeart/2005/8/layout/cycle6"/>
    <dgm:cxn modelId="{6FC64D3D-FBFA-438D-918B-669F649D32D3}" type="presParOf" srcId="{3DB675A3-EACF-4FF8-ABF4-AE7F19DB5183}" destId="{3E60424E-126B-446A-8428-A7A646CE3B9D}" srcOrd="9" destOrd="0" presId="urn:microsoft.com/office/officeart/2005/8/layout/cycle6"/>
    <dgm:cxn modelId="{8C835D3E-B7E4-4DF9-B170-E394767F9271}" type="presParOf" srcId="{3DB675A3-EACF-4FF8-ABF4-AE7F19DB5183}" destId="{809340D7-10EA-4337-B2DF-810D355D5CB2}" srcOrd="10" destOrd="0" presId="urn:microsoft.com/office/officeart/2005/8/layout/cycle6"/>
    <dgm:cxn modelId="{71CC22ED-454D-4852-99A8-23E5CF765E0A}" type="presParOf" srcId="{3DB675A3-EACF-4FF8-ABF4-AE7F19DB5183}" destId="{B09E08EC-8F16-44E6-B45B-4D400B5D64C0}" srcOrd="11" destOrd="0" presId="urn:microsoft.com/office/officeart/2005/8/layout/cycle6"/>
    <dgm:cxn modelId="{DC1B0A18-3394-4D5F-85A1-01D9E1C894BB}" type="presParOf" srcId="{3DB675A3-EACF-4FF8-ABF4-AE7F19DB5183}" destId="{1D04F5E8-249F-4B4C-8308-839A68D30460}" srcOrd="12" destOrd="0" presId="urn:microsoft.com/office/officeart/2005/8/layout/cycle6"/>
    <dgm:cxn modelId="{71B4E441-54CC-4540-A75C-340622324914}" type="presParOf" srcId="{3DB675A3-EACF-4FF8-ABF4-AE7F19DB5183}" destId="{1808260F-7657-43C7-9AEE-84BA8A750095}" srcOrd="13" destOrd="0" presId="urn:microsoft.com/office/officeart/2005/8/layout/cycle6"/>
    <dgm:cxn modelId="{20271D7E-3B5A-4FD1-84E5-8B5312BC08D5}" type="presParOf" srcId="{3DB675A3-EACF-4FF8-ABF4-AE7F19DB5183}" destId="{FED85EF5-F776-4F32-B984-68EF440C052F}" srcOrd="14" destOrd="0" presId="urn:microsoft.com/office/officeart/2005/8/layout/cycle6"/>
    <dgm:cxn modelId="{E1CA3BF8-0F3C-426A-ADCE-88673716543F}" type="presParOf" srcId="{3DB675A3-EACF-4FF8-ABF4-AE7F19DB5183}" destId="{554F0AD5-141B-460C-BD0E-C2117ECD0AD3}" srcOrd="15" destOrd="0" presId="urn:microsoft.com/office/officeart/2005/8/layout/cycle6"/>
    <dgm:cxn modelId="{35335149-0982-4E07-8FC9-491C99E84BE9}" type="presParOf" srcId="{3DB675A3-EACF-4FF8-ABF4-AE7F19DB5183}" destId="{884846F7-8FF6-4F66-93A4-DCB30658C040}" srcOrd="16" destOrd="0" presId="urn:microsoft.com/office/officeart/2005/8/layout/cycle6"/>
    <dgm:cxn modelId="{0066D4DA-E333-4706-8D5D-C8FD86F8242E}" type="presParOf" srcId="{3DB675A3-EACF-4FF8-ABF4-AE7F19DB5183}" destId="{112FACA7-2595-494D-8A96-B2EB15D3CF1B}" srcOrd="17" destOrd="0" presId="urn:microsoft.com/office/officeart/2005/8/layout/cycle6"/>
    <dgm:cxn modelId="{1E7B2EC7-709A-4155-ACC9-E2824D7CE098}" type="presParOf" srcId="{3DB675A3-EACF-4FF8-ABF4-AE7F19DB5183}" destId="{CA3B3E56-151A-47DF-A5F8-517DDDAEC9B6}" srcOrd="18" destOrd="0" presId="urn:microsoft.com/office/officeart/2005/8/layout/cycle6"/>
    <dgm:cxn modelId="{E57A6E54-F076-4B2D-8040-4D45B7533B28}" type="presParOf" srcId="{3DB675A3-EACF-4FF8-ABF4-AE7F19DB5183}" destId="{D1FBB17B-C644-469F-A7F1-381B691D34E2}" srcOrd="19" destOrd="0" presId="urn:microsoft.com/office/officeart/2005/8/layout/cycle6"/>
    <dgm:cxn modelId="{82E76A8B-D0C0-415B-933F-BCA9EBF19856}" type="presParOf" srcId="{3DB675A3-EACF-4FF8-ABF4-AE7F19DB5183}" destId="{0B516159-B200-47BD-9CB2-73FA911F5480}" srcOrd="20" destOrd="0" presId="urn:microsoft.com/office/officeart/2005/8/layout/cycle6"/>
    <dgm:cxn modelId="{09FA8DA8-B3BF-43A0-AA7D-D917FD90D316}" type="presParOf" srcId="{3DB675A3-EACF-4FF8-ABF4-AE7F19DB5183}" destId="{B3904158-6148-418B-B2C8-F542BEED7984}" srcOrd="21" destOrd="0" presId="urn:microsoft.com/office/officeart/2005/8/layout/cycle6"/>
    <dgm:cxn modelId="{F0BDA3D4-F779-4E40-984F-4C26F67EDFA1}" type="presParOf" srcId="{3DB675A3-EACF-4FF8-ABF4-AE7F19DB5183}" destId="{CA112B43-2742-402D-A426-A4E54B219CC8}" srcOrd="22" destOrd="0" presId="urn:microsoft.com/office/officeart/2005/8/layout/cycle6"/>
    <dgm:cxn modelId="{0663CED2-B020-43C6-8D96-4D83E0B85079}" type="presParOf" srcId="{3DB675A3-EACF-4FF8-ABF4-AE7F19DB5183}" destId="{DBCFFABC-E115-44AD-856A-B4C63F76F9C6}" srcOrd="23" destOrd="0" presId="urn:microsoft.com/office/officeart/2005/8/layout/cycle6"/>
    <dgm:cxn modelId="{DEA4DA78-2D43-4B2B-8193-8C458DD90BCB}" type="presParOf" srcId="{3DB675A3-EACF-4FF8-ABF4-AE7F19DB5183}" destId="{497225DC-B8A3-4465-BED0-2FDC5001834D}" srcOrd="24" destOrd="0" presId="urn:microsoft.com/office/officeart/2005/8/layout/cycle6"/>
    <dgm:cxn modelId="{C80F9E8D-F905-430E-A5E3-7FC8637B3FA6}" type="presParOf" srcId="{3DB675A3-EACF-4FF8-ABF4-AE7F19DB5183}" destId="{0C0F8AB5-3D98-4760-871E-9EB537485851}" srcOrd="25" destOrd="0" presId="urn:microsoft.com/office/officeart/2005/8/layout/cycle6"/>
    <dgm:cxn modelId="{29978376-1DA3-4898-B061-D707757FD6AF}" type="presParOf" srcId="{3DB675A3-EACF-4FF8-ABF4-AE7F19DB5183}" destId="{3D18446B-BC6A-43C3-8AE8-05A43CBC4EB2}" srcOrd="26" destOrd="0" presId="urn:microsoft.com/office/officeart/2005/8/layout/cycle6"/>
    <dgm:cxn modelId="{CB53236F-BA50-434A-A116-B2F2D0D84F4A}" type="presParOf" srcId="{3DB675A3-EACF-4FF8-ABF4-AE7F19DB5183}" destId="{09E27A11-55AA-454D-8BC2-B3E17789D8D8}" srcOrd="27" destOrd="0" presId="urn:microsoft.com/office/officeart/2005/8/layout/cycle6"/>
    <dgm:cxn modelId="{E7384456-1DCF-4D93-8F6E-37D2763FD3F0}" type="presParOf" srcId="{3DB675A3-EACF-4FF8-ABF4-AE7F19DB5183}" destId="{7EE0AB67-F150-403D-9E47-55FBB32AD1C1}" srcOrd="28" destOrd="0" presId="urn:microsoft.com/office/officeart/2005/8/layout/cycle6"/>
    <dgm:cxn modelId="{FF29F240-1296-445F-AC3F-2499C5B42FC3}" type="presParOf" srcId="{3DB675A3-EACF-4FF8-ABF4-AE7F19DB5183}" destId="{0C70F3DC-BFBD-4F18-92A1-A62A34157A1C}" srcOrd="29"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5410200" cy="4978400"/>
        </a:xfrm>
        <a:prstGeom prst="trapezoid">
          <a:avLst>
            <a:gd name="adj" fmla="val 54337"/>
          </a:avLst>
        </a:prstGeom>
        <a:gradFill rotWithShape="0">
          <a:gsLst>
            <a:gs pos="0">
              <a:srgbClr val="CC0000"/>
            </a:gs>
            <a:gs pos="18000">
              <a:srgbClr val="FFFF99"/>
            </a:gs>
            <a:gs pos="50000">
              <a:srgbClr val="66FF33"/>
            </a:gs>
            <a:gs pos="65000">
              <a:srgbClr val="33CC33"/>
            </a:gs>
            <a:gs pos="82000">
              <a:srgbClr val="009900"/>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0" y="0"/>
        <a:ext cx="5410200" cy="497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3D5A4-0904-41B5-A5B5-D9E3082CAC8C}">
      <dsp:nvSpPr>
        <dsp:cNvPr id="0" name=""/>
        <dsp:cNvSpPr/>
      </dsp:nvSpPr>
      <dsp:spPr>
        <a:xfrm>
          <a:off x="5121387" y="-122003"/>
          <a:ext cx="1609541" cy="1039835"/>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2060"/>
              </a:solidFill>
            </a:rPr>
            <a:t>Theory of Mind / Emotional Reciprocity</a:t>
          </a:r>
          <a:endParaRPr lang="en-US" sz="1600" b="1" kern="1200" dirty="0">
            <a:solidFill>
              <a:srgbClr val="002060"/>
            </a:solidFill>
          </a:endParaRPr>
        </a:p>
      </dsp:txBody>
      <dsp:txXfrm>
        <a:off x="5172148" y="-71242"/>
        <a:ext cx="1508019" cy="938313"/>
      </dsp:txXfrm>
    </dsp:sp>
    <dsp:sp modelId="{C1B79E5E-AE3A-4275-8556-1AC2D324DB1F}">
      <dsp:nvSpPr>
        <dsp:cNvPr id="0" name=""/>
        <dsp:cNvSpPr/>
      </dsp:nvSpPr>
      <dsp:spPr>
        <a:xfrm>
          <a:off x="2984406" y="397914"/>
          <a:ext cx="5883504" cy="5883504"/>
        </a:xfrm>
        <a:custGeom>
          <a:avLst/>
          <a:gdLst/>
          <a:ahLst/>
          <a:cxnLst/>
          <a:rect l="0" t="0" r="0" b="0"/>
          <a:pathLst>
            <a:path>
              <a:moveTo>
                <a:pt x="3748393" y="112753"/>
              </a:moveTo>
              <a:arcTo wR="2941752" hR="2941752" stAng="17154876" swAng="22271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EB3FDA0-84D7-4BB2-A8E4-70B9C0931D05}">
      <dsp:nvSpPr>
        <dsp:cNvPr id="0" name=""/>
        <dsp:cNvSpPr/>
      </dsp:nvSpPr>
      <dsp:spPr>
        <a:xfrm>
          <a:off x="6916086" y="473590"/>
          <a:ext cx="1478382" cy="97229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Literal Thinking</a:t>
          </a:r>
          <a:endParaRPr lang="en-US" sz="1800" b="1" kern="1200" dirty="0"/>
        </a:p>
      </dsp:txBody>
      <dsp:txXfrm>
        <a:off x="6963550" y="521054"/>
        <a:ext cx="1383454" cy="877368"/>
      </dsp:txXfrm>
    </dsp:sp>
    <dsp:sp modelId="{9456C3FF-6A32-4F97-9BFD-F63FB20D1797}">
      <dsp:nvSpPr>
        <dsp:cNvPr id="0" name=""/>
        <dsp:cNvSpPr/>
      </dsp:nvSpPr>
      <dsp:spPr>
        <a:xfrm>
          <a:off x="2984406" y="397914"/>
          <a:ext cx="5883504" cy="5883504"/>
        </a:xfrm>
        <a:custGeom>
          <a:avLst/>
          <a:gdLst/>
          <a:ahLst/>
          <a:cxnLst/>
          <a:rect l="0" t="0" r="0" b="0"/>
          <a:pathLst>
            <a:path>
              <a:moveTo>
                <a:pt x="5196895" y="1052774"/>
              </a:moveTo>
              <a:arcTo wR="2941752" hR="2941752" stAng="19202964" swAng="71926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453793B-E2DC-4928-B69E-F3952A56971F}">
      <dsp:nvSpPr>
        <dsp:cNvPr id="0" name=""/>
        <dsp:cNvSpPr/>
      </dsp:nvSpPr>
      <dsp:spPr>
        <a:xfrm>
          <a:off x="7848509" y="1965821"/>
          <a:ext cx="1750844" cy="929588"/>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Repetitive Patterns of Behavior</a:t>
          </a:r>
          <a:endParaRPr lang="en-US" sz="1600" b="1" kern="1200" dirty="0"/>
        </a:p>
      </dsp:txBody>
      <dsp:txXfrm>
        <a:off x="7893888" y="2011200"/>
        <a:ext cx="1660086" cy="838830"/>
      </dsp:txXfrm>
    </dsp:sp>
    <dsp:sp modelId="{6606006A-D3C9-4AC0-93ED-93DF4752841B}">
      <dsp:nvSpPr>
        <dsp:cNvPr id="0" name=""/>
        <dsp:cNvSpPr/>
      </dsp:nvSpPr>
      <dsp:spPr>
        <a:xfrm>
          <a:off x="2984406" y="397914"/>
          <a:ext cx="5883504" cy="5883504"/>
        </a:xfrm>
        <a:custGeom>
          <a:avLst/>
          <a:gdLst/>
          <a:ahLst/>
          <a:cxnLst/>
          <a:rect l="0" t="0" r="0" b="0"/>
          <a:pathLst>
            <a:path>
              <a:moveTo>
                <a:pt x="5851044" y="2505944"/>
              </a:moveTo>
              <a:arcTo wR="2941752" hR="2941752" stAng="21088831" swAng="98214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E60424E-126B-446A-8428-A7A646CE3B9D}">
      <dsp:nvSpPr>
        <dsp:cNvPr id="0" name=""/>
        <dsp:cNvSpPr/>
      </dsp:nvSpPr>
      <dsp:spPr>
        <a:xfrm>
          <a:off x="7853309" y="3749896"/>
          <a:ext cx="1741245" cy="997643"/>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Language &amp; Communication</a:t>
          </a:r>
          <a:endParaRPr lang="en-US" sz="1600" b="1" kern="1200" dirty="0"/>
        </a:p>
      </dsp:txBody>
      <dsp:txXfrm>
        <a:off x="7902010" y="3798597"/>
        <a:ext cx="1643843" cy="900241"/>
      </dsp:txXfrm>
    </dsp:sp>
    <dsp:sp modelId="{B09E08EC-8F16-44E6-B45B-4D400B5D64C0}">
      <dsp:nvSpPr>
        <dsp:cNvPr id="0" name=""/>
        <dsp:cNvSpPr/>
      </dsp:nvSpPr>
      <dsp:spPr>
        <a:xfrm>
          <a:off x="2984406" y="397914"/>
          <a:ext cx="5883504" cy="5883504"/>
        </a:xfrm>
        <a:custGeom>
          <a:avLst/>
          <a:gdLst/>
          <a:ahLst/>
          <a:cxnLst/>
          <a:rect l="0" t="0" r="0" b="0"/>
          <a:pathLst>
            <a:path>
              <a:moveTo>
                <a:pt x="5521859" y="4354888"/>
              </a:moveTo>
              <a:arcTo wR="2941752" hR="2941752" stAng="1722583" swAng="68805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D04F5E8-249F-4B4C-8308-839A68D30460}">
      <dsp:nvSpPr>
        <dsp:cNvPr id="0" name=""/>
        <dsp:cNvSpPr/>
      </dsp:nvSpPr>
      <dsp:spPr>
        <a:xfrm>
          <a:off x="6921619" y="5242130"/>
          <a:ext cx="1467315" cy="954927"/>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Prior  Knowledge</a:t>
          </a:r>
          <a:endParaRPr lang="en-US" sz="1800" b="1" kern="1200" dirty="0"/>
        </a:p>
      </dsp:txBody>
      <dsp:txXfrm>
        <a:off x="6968235" y="5288746"/>
        <a:ext cx="1374083" cy="861695"/>
      </dsp:txXfrm>
    </dsp:sp>
    <dsp:sp modelId="{FED85EF5-F776-4F32-B984-68EF440C052F}">
      <dsp:nvSpPr>
        <dsp:cNvPr id="0" name=""/>
        <dsp:cNvSpPr/>
      </dsp:nvSpPr>
      <dsp:spPr>
        <a:xfrm>
          <a:off x="2984406" y="397914"/>
          <a:ext cx="5883504" cy="5883504"/>
        </a:xfrm>
        <a:custGeom>
          <a:avLst/>
          <a:gdLst/>
          <a:ahLst/>
          <a:cxnLst/>
          <a:rect l="0" t="0" r="0" b="0"/>
          <a:pathLst>
            <a:path>
              <a:moveTo>
                <a:pt x="3934223" y="5711031"/>
              </a:moveTo>
              <a:arcTo wR="2941752" hR="2941752" stAng="4216981" swAng="36396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54F0AD5-141B-460C-BD0E-C2117ECD0AD3}">
      <dsp:nvSpPr>
        <dsp:cNvPr id="0" name=""/>
        <dsp:cNvSpPr/>
      </dsp:nvSpPr>
      <dsp:spPr>
        <a:xfrm>
          <a:off x="5234974" y="5844091"/>
          <a:ext cx="1382368" cy="874655"/>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Pragmatics</a:t>
          </a:r>
          <a:endParaRPr lang="en-US" sz="1800" b="1" kern="1200" dirty="0"/>
        </a:p>
      </dsp:txBody>
      <dsp:txXfrm>
        <a:off x="5277671" y="5886788"/>
        <a:ext cx="1296974" cy="789261"/>
      </dsp:txXfrm>
    </dsp:sp>
    <dsp:sp modelId="{112FACA7-2595-494D-8A96-B2EB15D3CF1B}">
      <dsp:nvSpPr>
        <dsp:cNvPr id="0" name=""/>
        <dsp:cNvSpPr/>
      </dsp:nvSpPr>
      <dsp:spPr>
        <a:xfrm>
          <a:off x="2984406" y="397914"/>
          <a:ext cx="5883504" cy="5883504"/>
        </a:xfrm>
        <a:custGeom>
          <a:avLst/>
          <a:gdLst/>
          <a:ahLst/>
          <a:cxnLst/>
          <a:rect l="0" t="0" r="0" b="0"/>
          <a:pathLst>
            <a:path>
              <a:moveTo>
                <a:pt x="2248161" y="5800570"/>
              </a:moveTo>
              <a:arcTo wR="2941752" hR="2941752" stAng="6218238" swAng="28370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A3B3E56-151A-47DF-A5F8-517DDDAEC9B6}">
      <dsp:nvSpPr>
        <dsp:cNvPr id="0" name=""/>
        <dsp:cNvSpPr/>
      </dsp:nvSpPr>
      <dsp:spPr>
        <a:xfrm>
          <a:off x="3397161" y="5203662"/>
          <a:ext cx="1599757" cy="1031864"/>
        </a:xfrm>
        <a:prstGeom prst="roundRect">
          <a:avLst/>
        </a:prstGeom>
        <a:solidFill>
          <a:srgbClr val="F8F81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2060"/>
              </a:solidFill>
            </a:rPr>
            <a:t>Restricted Interests &amp; Motivation</a:t>
          </a:r>
          <a:endParaRPr lang="en-US" sz="1800" b="1" kern="1200" dirty="0">
            <a:solidFill>
              <a:srgbClr val="002060"/>
            </a:solidFill>
          </a:endParaRPr>
        </a:p>
      </dsp:txBody>
      <dsp:txXfrm>
        <a:off x="3447532" y="5254033"/>
        <a:ext cx="1499015" cy="931122"/>
      </dsp:txXfrm>
    </dsp:sp>
    <dsp:sp modelId="{0B516159-B200-47BD-9CB2-73FA911F5480}">
      <dsp:nvSpPr>
        <dsp:cNvPr id="0" name=""/>
        <dsp:cNvSpPr/>
      </dsp:nvSpPr>
      <dsp:spPr>
        <a:xfrm>
          <a:off x="2984406" y="397914"/>
          <a:ext cx="5883504" cy="5883504"/>
        </a:xfrm>
        <a:custGeom>
          <a:avLst/>
          <a:gdLst/>
          <a:ahLst/>
          <a:cxnLst/>
          <a:rect l="0" t="0" r="0" b="0"/>
          <a:pathLst>
            <a:path>
              <a:moveTo>
                <a:pt x="662136" y="4801122"/>
              </a:moveTo>
              <a:arcTo wR="2941752" hR="2941752" stAng="8447854" swAng="68525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3904158-6148-418B-B2C8-F542BEED7984}">
      <dsp:nvSpPr>
        <dsp:cNvPr id="0" name=""/>
        <dsp:cNvSpPr/>
      </dsp:nvSpPr>
      <dsp:spPr>
        <a:xfrm>
          <a:off x="2357652" y="3791905"/>
          <a:ext cx="1541467" cy="913625"/>
        </a:xfrm>
        <a:prstGeom prst="roundRect">
          <a:avLst/>
        </a:prstGeom>
        <a:solidFill>
          <a:srgbClr val="F517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2060"/>
              </a:solidFill>
            </a:rPr>
            <a:t>Joint Attention &amp; Social Engagement</a:t>
          </a:r>
          <a:endParaRPr lang="en-US" sz="1600" b="1" kern="1200" dirty="0">
            <a:solidFill>
              <a:srgbClr val="002060"/>
            </a:solidFill>
          </a:endParaRPr>
        </a:p>
      </dsp:txBody>
      <dsp:txXfrm>
        <a:off x="2402251" y="3836504"/>
        <a:ext cx="1452269" cy="824427"/>
      </dsp:txXfrm>
    </dsp:sp>
    <dsp:sp modelId="{DBCFFABC-E115-44AD-856A-B4C63F76F9C6}">
      <dsp:nvSpPr>
        <dsp:cNvPr id="0" name=""/>
        <dsp:cNvSpPr/>
      </dsp:nvSpPr>
      <dsp:spPr>
        <a:xfrm>
          <a:off x="2984406" y="397914"/>
          <a:ext cx="5883504" cy="5883504"/>
        </a:xfrm>
        <a:custGeom>
          <a:avLst/>
          <a:gdLst/>
          <a:ahLst/>
          <a:cxnLst/>
          <a:rect l="0" t="0" r="0" b="0"/>
          <a:pathLst>
            <a:path>
              <a:moveTo>
                <a:pt x="33647" y="3385412"/>
              </a:moveTo>
              <a:arcTo wR="2941752" hR="2941752" stAng="10279551" swAng="99778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97225DC-B8A3-4465-BED0-2FDC5001834D}">
      <dsp:nvSpPr>
        <dsp:cNvPr id="0" name=""/>
        <dsp:cNvSpPr/>
      </dsp:nvSpPr>
      <dsp:spPr>
        <a:xfrm>
          <a:off x="2274782" y="1937316"/>
          <a:ext cx="1707207" cy="986598"/>
        </a:xfrm>
        <a:prstGeom prst="roundRect">
          <a:avLst/>
        </a:prstGeom>
        <a:solidFill>
          <a:srgbClr val="5C040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Executive Function</a:t>
          </a:r>
          <a:endParaRPr lang="en-US" sz="1800" b="1" kern="1200" dirty="0"/>
        </a:p>
      </dsp:txBody>
      <dsp:txXfrm>
        <a:off x="2322944" y="1985478"/>
        <a:ext cx="1610883" cy="890274"/>
      </dsp:txXfrm>
    </dsp:sp>
    <dsp:sp modelId="{3D18446B-BC6A-43C3-8AE8-05A43CBC4EB2}">
      <dsp:nvSpPr>
        <dsp:cNvPr id="0" name=""/>
        <dsp:cNvSpPr/>
      </dsp:nvSpPr>
      <dsp:spPr>
        <a:xfrm>
          <a:off x="2984406" y="397914"/>
          <a:ext cx="5883504" cy="5883504"/>
        </a:xfrm>
        <a:custGeom>
          <a:avLst/>
          <a:gdLst/>
          <a:ahLst/>
          <a:cxnLst/>
          <a:rect l="0" t="0" r="0" b="0"/>
          <a:pathLst>
            <a:path>
              <a:moveTo>
                <a:pt x="358369" y="1534613"/>
              </a:moveTo>
              <a:arcTo wR="2941752" hR="2941752" stAng="12514598" swAng="62506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E27A11-55AA-454D-8BC2-B3E17789D8D8}">
      <dsp:nvSpPr>
        <dsp:cNvPr id="0" name=""/>
        <dsp:cNvSpPr/>
      </dsp:nvSpPr>
      <dsp:spPr>
        <a:xfrm>
          <a:off x="3441178" y="435122"/>
          <a:ext cx="1511723" cy="10492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Central Coherence</a:t>
          </a:r>
          <a:endParaRPr lang="en-US" sz="1800" b="1" kern="1200" dirty="0"/>
        </a:p>
      </dsp:txBody>
      <dsp:txXfrm>
        <a:off x="3492397" y="486341"/>
        <a:ext cx="1409285" cy="946795"/>
      </dsp:txXfrm>
    </dsp:sp>
    <dsp:sp modelId="{0C70F3DC-BFBD-4F18-92A1-A62A34157A1C}">
      <dsp:nvSpPr>
        <dsp:cNvPr id="0" name=""/>
        <dsp:cNvSpPr/>
      </dsp:nvSpPr>
      <dsp:spPr>
        <a:xfrm>
          <a:off x="2984406" y="397914"/>
          <a:ext cx="5883504" cy="5883504"/>
        </a:xfrm>
        <a:custGeom>
          <a:avLst/>
          <a:gdLst/>
          <a:ahLst/>
          <a:cxnLst/>
          <a:rect l="0" t="0" r="0" b="0"/>
          <a:pathLst>
            <a:path>
              <a:moveTo>
                <a:pt x="1970163" y="165077"/>
              </a:moveTo>
              <a:arcTo wR="2941752" hR="2941752" stAng="15042870" swAng="20246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AAA52E-9435-4FA4-B4A9-A68AE679DD52}" type="datetimeFigureOut">
              <a:rPr lang="en-US" smtClean="0"/>
              <a:t>10/16/2017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A39995-4B92-452D-991B-0341B842F26A}" type="slidenum">
              <a:rPr lang="en-US" smtClean="0"/>
              <a:t>‹#›</a:t>
            </a:fld>
            <a:endParaRPr lang="en-US"/>
          </a:p>
        </p:txBody>
      </p:sp>
    </p:spTree>
    <p:extLst>
      <p:ext uri="{BB962C8B-B14F-4D97-AF65-F5344CB8AC3E}">
        <p14:creationId xmlns:p14="http://schemas.microsoft.com/office/powerpoint/2010/main" val="2888150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5" name="Slide Image Placeholder 1"/>
          <p:cNvSpPr>
            <a:spLocks noGrp="1" noRot="1" noChangeAspect="1" noTextEdit="1"/>
          </p:cNvSpPr>
          <p:nvPr>
            <p:ph type="sldImg"/>
          </p:nvPr>
        </p:nvSpPr>
        <p:spPr>
          <a:xfrm>
            <a:off x="427038" y="701675"/>
            <a:ext cx="6248400" cy="3514725"/>
          </a:xfrm>
          <a:prstGeom prst="rect">
            <a:avLst/>
          </a:prstGeom>
          <a:ln/>
        </p:spPr>
      </p:sp>
      <p:sp>
        <p:nvSpPr>
          <p:cNvPr id="1567746" name="Notes Placeholder 2"/>
          <p:cNvSpPr>
            <a:spLocks noGrp="1"/>
          </p:cNvSpPr>
          <p:nvPr>
            <p:ph type="body" idx="1"/>
          </p:nvPr>
        </p:nvSpPr>
        <p:spPr>
          <a:xfrm>
            <a:off x="710249" y="4451118"/>
            <a:ext cx="5681980" cy="4215923"/>
          </a:xfrm>
          <a:prstGeom prst="rect">
            <a:avLst/>
          </a:prstGeom>
          <a:noFill/>
          <a:ln/>
        </p:spPr>
        <p:txBody>
          <a:bodyPr lIns="93214" tIns="46608" rIns="93214" bIns="46608"/>
          <a:lstStyle/>
          <a:p>
            <a:endParaRPr lang="en-US" dirty="0" smtClean="0">
              <a:ea typeface="ＭＳ Ｐゴシック" pitchFamily="34" charset="-128"/>
            </a:endParaRPr>
          </a:p>
        </p:txBody>
      </p:sp>
      <p:sp>
        <p:nvSpPr>
          <p:cNvPr id="1567747" name="Slide Number Placeholder 3"/>
          <p:cNvSpPr>
            <a:spLocks noGrp="1"/>
          </p:cNvSpPr>
          <p:nvPr>
            <p:ph type="sldNum" sz="quarter" idx="5"/>
          </p:nvPr>
        </p:nvSpPr>
        <p:spPr>
          <a:xfrm>
            <a:off x="4023783" y="8899685"/>
            <a:ext cx="3077102" cy="468155"/>
          </a:xfrm>
          <a:prstGeom prst="rect">
            <a:avLst/>
          </a:prstGeom>
          <a:noFill/>
        </p:spPr>
        <p:txBody>
          <a:bodyPr/>
          <a:lstStyle/>
          <a:p>
            <a:fld id="{B2B00F16-556D-44AA-AFEF-589DC214DC7A}" type="slidenum">
              <a:rPr lang="en-US" smtClean="0">
                <a:latin typeface="Times New Roman" pitchFamily="18" charset="0"/>
                <a:cs typeface="Arial" pitchFamily="34" charset="0"/>
              </a:rPr>
              <a:pPr/>
              <a:t>11</a:t>
            </a:fld>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215862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D24178-5903-4593-AE6B-630D3FE4ABFA}"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E57E7-2A8B-4E28-9A59-E3D983CCE588}" type="slidenum">
              <a:rPr lang="en-US" smtClean="0"/>
              <a:t>‹#›</a:t>
            </a:fld>
            <a:endParaRPr lang="en-US"/>
          </a:p>
        </p:txBody>
      </p:sp>
    </p:spTree>
    <p:extLst>
      <p:ext uri="{BB962C8B-B14F-4D97-AF65-F5344CB8AC3E}">
        <p14:creationId xmlns:p14="http://schemas.microsoft.com/office/powerpoint/2010/main" val="21992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24178-5903-4593-AE6B-630D3FE4ABFA}"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E57E7-2A8B-4E28-9A59-E3D983CCE588}" type="slidenum">
              <a:rPr lang="en-US" smtClean="0"/>
              <a:t>‹#›</a:t>
            </a:fld>
            <a:endParaRPr lang="en-US"/>
          </a:p>
        </p:txBody>
      </p:sp>
    </p:spTree>
    <p:extLst>
      <p:ext uri="{BB962C8B-B14F-4D97-AF65-F5344CB8AC3E}">
        <p14:creationId xmlns:p14="http://schemas.microsoft.com/office/powerpoint/2010/main" val="2907696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24178-5903-4593-AE6B-630D3FE4ABFA}"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E57E7-2A8B-4E28-9A59-E3D983CCE588}" type="slidenum">
              <a:rPr lang="en-US" smtClean="0"/>
              <a:t>‹#›</a:t>
            </a:fld>
            <a:endParaRPr lang="en-US"/>
          </a:p>
        </p:txBody>
      </p:sp>
    </p:spTree>
    <p:extLst>
      <p:ext uri="{BB962C8B-B14F-4D97-AF65-F5344CB8AC3E}">
        <p14:creationId xmlns:p14="http://schemas.microsoft.com/office/powerpoint/2010/main" val="315835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24178-5903-4593-AE6B-630D3FE4ABFA}"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E57E7-2A8B-4E28-9A59-E3D983CCE588}" type="slidenum">
              <a:rPr lang="en-US" smtClean="0"/>
              <a:t>‹#›</a:t>
            </a:fld>
            <a:endParaRPr lang="en-US"/>
          </a:p>
        </p:txBody>
      </p:sp>
    </p:spTree>
    <p:extLst>
      <p:ext uri="{BB962C8B-B14F-4D97-AF65-F5344CB8AC3E}">
        <p14:creationId xmlns:p14="http://schemas.microsoft.com/office/powerpoint/2010/main" val="89436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D24178-5903-4593-AE6B-630D3FE4ABFA}"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E57E7-2A8B-4E28-9A59-E3D983CCE588}" type="slidenum">
              <a:rPr lang="en-US" smtClean="0"/>
              <a:t>‹#›</a:t>
            </a:fld>
            <a:endParaRPr lang="en-US"/>
          </a:p>
        </p:txBody>
      </p:sp>
    </p:spTree>
    <p:extLst>
      <p:ext uri="{BB962C8B-B14F-4D97-AF65-F5344CB8AC3E}">
        <p14:creationId xmlns:p14="http://schemas.microsoft.com/office/powerpoint/2010/main" val="424513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D24178-5903-4593-AE6B-630D3FE4ABFA}"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E57E7-2A8B-4E28-9A59-E3D983CCE588}" type="slidenum">
              <a:rPr lang="en-US" smtClean="0"/>
              <a:t>‹#›</a:t>
            </a:fld>
            <a:endParaRPr lang="en-US"/>
          </a:p>
        </p:txBody>
      </p:sp>
    </p:spTree>
    <p:extLst>
      <p:ext uri="{BB962C8B-B14F-4D97-AF65-F5344CB8AC3E}">
        <p14:creationId xmlns:p14="http://schemas.microsoft.com/office/powerpoint/2010/main" val="47878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D24178-5903-4593-AE6B-630D3FE4ABFA}" type="datetimeFigureOut">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CE57E7-2A8B-4E28-9A59-E3D983CCE588}" type="slidenum">
              <a:rPr lang="en-US" smtClean="0"/>
              <a:t>‹#›</a:t>
            </a:fld>
            <a:endParaRPr lang="en-US"/>
          </a:p>
        </p:txBody>
      </p:sp>
    </p:spTree>
    <p:extLst>
      <p:ext uri="{BB962C8B-B14F-4D97-AF65-F5344CB8AC3E}">
        <p14:creationId xmlns:p14="http://schemas.microsoft.com/office/powerpoint/2010/main" val="120121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D24178-5903-4593-AE6B-630D3FE4ABFA}"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CE57E7-2A8B-4E28-9A59-E3D983CCE588}" type="slidenum">
              <a:rPr lang="en-US" smtClean="0"/>
              <a:t>‹#›</a:t>
            </a:fld>
            <a:endParaRPr lang="en-US"/>
          </a:p>
        </p:txBody>
      </p:sp>
    </p:spTree>
    <p:extLst>
      <p:ext uri="{BB962C8B-B14F-4D97-AF65-F5344CB8AC3E}">
        <p14:creationId xmlns:p14="http://schemas.microsoft.com/office/powerpoint/2010/main" val="1981858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24178-5903-4593-AE6B-630D3FE4ABFA}" type="datetimeFigureOut">
              <a:rPr lang="en-US" smtClean="0"/>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CE57E7-2A8B-4E28-9A59-E3D983CCE588}" type="slidenum">
              <a:rPr lang="en-US" smtClean="0"/>
              <a:t>‹#›</a:t>
            </a:fld>
            <a:endParaRPr lang="en-US"/>
          </a:p>
        </p:txBody>
      </p:sp>
    </p:spTree>
    <p:extLst>
      <p:ext uri="{BB962C8B-B14F-4D97-AF65-F5344CB8AC3E}">
        <p14:creationId xmlns:p14="http://schemas.microsoft.com/office/powerpoint/2010/main" val="1106443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D24178-5903-4593-AE6B-630D3FE4ABFA}"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E57E7-2A8B-4E28-9A59-E3D983CCE588}" type="slidenum">
              <a:rPr lang="en-US" smtClean="0"/>
              <a:t>‹#›</a:t>
            </a:fld>
            <a:endParaRPr lang="en-US"/>
          </a:p>
        </p:txBody>
      </p:sp>
    </p:spTree>
    <p:extLst>
      <p:ext uri="{BB962C8B-B14F-4D97-AF65-F5344CB8AC3E}">
        <p14:creationId xmlns:p14="http://schemas.microsoft.com/office/powerpoint/2010/main" val="68246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D24178-5903-4593-AE6B-630D3FE4ABFA}"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E57E7-2A8B-4E28-9A59-E3D983CCE588}" type="slidenum">
              <a:rPr lang="en-US" smtClean="0"/>
              <a:t>‹#›</a:t>
            </a:fld>
            <a:endParaRPr lang="en-US"/>
          </a:p>
        </p:txBody>
      </p:sp>
    </p:spTree>
    <p:extLst>
      <p:ext uri="{BB962C8B-B14F-4D97-AF65-F5344CB8AC3E}">
        <p14:creationId xmlns:p14="http://schemas.microsoft.com/office/powerpoint/2010/main" val="1342405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24178-5903-4593-AE6B-630D3FE4ABFA}" type="datetimeFigureOut">
              <a:rPr lang="en-US" smtClean="0"/>
              <a:t>10/16/2017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E57E7-2A8B-4E28-9A59-E3D983CCE588}" type="slidenum">
              <a:rPr lang="en-US" smtClean="0"/>
              <a:t>‹#›</a:t>
            </a:fld>
            <a:endParaRPr lang="en-US"/>
          </a:p>
        </p:txBody>
      </p:sp>
    </p:spTree>
    <p:extLst>
      <p:ext uri="{BB962C8B-B14F-4D97-AF65-F5344CB8AC3E}">
        <p14:creationId xmlns:p14="http://schemas.microsoft.com/office/powerpoint/2010/main" val="903176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png"/><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gvsu.edu/cms4/asset/64CB422A-ED08-43F0-F795CA9DE364B6BE/the_dynamic_relationship_tashjournalvol33-34.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ibels.uoregon.edu/" TargetMode="External"/><Relationship Id="rId2" Type="http://schemas.openxmlformats.org/officeDocument/2006/relationships/hyperlink" Target="http://www.interventioncentral.org/curriculum-based-measurement-reading-math-assesment-tes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includemepa.org/wp-content/uploads/2014/03/Does-Self-Contained-Special-Ed-deliver.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gvsu.edu/cms4/asset/64CB422A-ED08-43F0-F795CA9DE364B6BE/ryndak_et_al_2014_policies_on_inclusion.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685801"/>
            <a:ext cx="7772400" cy="762000"/>
          </a:xfrm>
        </p:spPr>
        <p:txBody>
          <a:bodyPr>
            <a:noAutofit/>
          </a:bodyPr>
          <a:lstStyle/>
          <a:p>
            <a:r>
              <a:rPr lang="en-US" sz="6600" b="1" dirty="0">
                <a:solidFill>
                  <a:srgbClr val="002060"/>
                </a:solidFill>
              </a:rPr>
              <a:t>Literacy &amp; ASD</a:t>
            </a:r>
            <a:endParaRPr lang="en-US" sz="6600" b="1" dirty="0">
              <a:solidFill>
                <a:srgbClr val="002060"/>
              </a:solidFill>
            </a:endParaRPr>
          </a:p>
        </p:txBody>
      </p:sp>
      <p:pic>
        <p:nvPicPr>
          <p:cNvPr id="7170" name="Picture 2" descr="tree with books for lea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752600"/>
            <a:ext cx="4572000" cy="45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7747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rPr>
              <a:t>Methods to Enhance Literacy </a:t>
            </a:r>
            <a:br>
              <a:rPr lang="en-US" b="1" dirty="0" smtClean="0">
                <a:solidFill>
                  <a:srgbClr val="002060"/>
                </a:solidFill>
              </a:rPr>
            </a:br>
            <a:r>
              <a:rPr lang="en-US" b="1" dirty="0" smtClean="0">
                <a:solidFill>
                  <a:srgbClr val="002060"/>
                </a:solidFill>
              </a:rPr>
              <a:t>“Elastic” Procedures</a:t>
            </a:r>
            <a:endParaRPr lang="en-US" b="1" dirty="0">
              <a:solidFill>
                <a:srgbClr val="002060"/>
              </a:solidFill>
            </a:endParaRPr>
          </a:p>
        </p:txBody>
      </p:sp>
      <p:sp>
        <p:nvSpPr>
          <p:cNvPr id="3" name="Content Placeholder 2"/>
          <p:cNvSpPr>
            <a:spLocks noGrp="1"/>
          </p:cNvSpPr>
          <p:nvPr>
            <p:ph idx="1"/>
          </p:nvPr>
        </p:nvSpPr>
        <p:spPr>
          <a:xfrm>
            <a:off x="2209801" y="1600200"/>
            <a:ext cx="5791201" cy="5029200"/>
          </a:xfrm>
        </p:spPr>
        <p:txBody>
          <a:bodyPr>
            <a:noAutofit/>
          </a:bodyPr>
          <a:lstStyle/>
          <a:p>
            <a:r>
              <a:rPr lang="en-US" b="1" dirty="0">
                <a:solidFill>
                  <a:srgbClr val="002060"/>
                </a:solidFill>
              </a:rPr>
              <a:t>V</a:t>
            </a:r>
            <a:r>
              <a:rPr lang="en-US" b="1" dirty="0">
                <a:solidFill>
                  <a:srgbClr val="002060"/>
                </a:solidFill>
              </a:rPr>
              <a:t>isual supports, maps, and supplemental materials / instruction</a:t>
            </a:r>
            <a:endParaRPr lang="en-US" sz="800" b="1" dirty="0">
              <a:solidFill>
                <a:srgbClr val="002060"/>
              </a:solidFill>
            </a:endParaRPr>
          </a:p>
          <a:p>
            <a:r>
              <a:rPr lang="en-US" b="1" dirty="0">
                <a:solidFill>
                  <a:srgbClr val="002060"/>
                </a:solidFill>
              </a:rPr>
              <a:t>Priming for background knowledge</a:t>
            </a:r>
            <a:endParaRPr lang="en-US" sz="800" b="1" dirty="0">
              <a:solidFill>
                <a:srgbClr val="002060"/>
              </a:solidFill>
            </a:endParaRPr>
          </a:p>
          <a:p>
            <a:r>
              <a:rPr lang="en-US" b="1" dirty="0">
                <a:solidFill>
                  <a:srgbClr val="002060"/>
                </a:solidFill>
              </a:rPr>
              <a:t>Peer – mediated instruction</a:t>
            </a:r>
            <a:endParaRPr lang="en-US" sz="800" b="1" dirty="0">
              <a:solidFill>
                <a:srgbClr val="002060"/>
              </a:solidFill>
            </a:endParaRPr>
          </a:p>
          <a:p>
            <a:r>
              <a:rPr lang="en-US" b="1" dirty="0">
                <a:solidFill>
                  <a:srgbClr val="002060"/>
                </a:solidFill>
              </a:rPr>
              <a:t>Use of high interest materials</a:t>
            </a:r>
            <a:endParaRPr lang="en-US" sz="800" b="1" dirty="0">
              <a:solidFill>
                <a:srgbClr val="002060"/>
              </a:solidFill>
            </a:endParaRPr>
          </a:p>
          <a:p>
            <a:r>
              <a:rPr lang="en-US" b="1" dirty="0">
                <a:solidFill>
                  <a:srgbClr val="002060"/>
                </a:solidFill>
              </a:rPr>
              <a:t>Engaging learners before, during and after reading</a:t>
            </a:r>
            <a:endParaRPr lang="en-US" sz="800" b="1" dirty="0">
              <a:solidFill>
                <a:srgbClr val="002060"/>
              </a:solidFill>
            </a:endParaRPr>
          </a:p>
          <a:p>
            <a:r>
              <a:rPr lang="en-US" b="1" dirty="0">
                <a:solidFill>
                  <a:srgbClr val="002060"/>
                </a:solidFill>
              </a:rPr>
              <a:t>Use of Interactive books and PPT</a:t>
            </a:r>
          </a:p>
          <a:p>
            <a:endParaRPr lang="en-US" sz="1000" b="1" dirty="0">
              <a:solidFill>
                <a:srgbClr val="002060"/>
              </a:solidFill>
            </a:endParaRPr>
          </a:p>
        </p:txBody>
      </p:sp>
      <p:sp>
        <p:nvSpPr>
          <p:cNvPr id="4" name="TextBox 3"/>
          <p:cNvSpPr txBox="1"/>
          <p:nvPr/>
        </p:nvSpPr>
        <p:spPr>
          <a:xfrm>
            <a:off x="4572000" y="6336957"/>
            <a:ext cx="6019800" cy="523220"/>
          </a:xfrm>
          <a:prstGeom prst="rect">
            <a:avLst/>
          </a:prstGeom>
          <a:noFill/>
        </p:spPr>
        <p:txBody>
          <a:bodyPr wrap="square" rtlCol="0">
            <a:spAutoFit/>
          </a:bodyPr>
          <a:lstStyle/>
          <a:p>
            <a:r>
              <a:rPr lang="en-US" sz="1400" b="1" dirty="0">
                <a:solidFill>
                  <a:srgbClr val="002060"/>
                </a:solidFill>
              </a:rPr>
              <a:t>Carnahan </a:t>
            </a:r>
            <a:r>
              <a:rPr lang="en-US" sz="1400" b="1" dirty="0">
                <a:solidFill>
                  <a:srgbClr val="002060"/>
                </a:solidFill>
              </a:rPr>
              <a:t>&amp; Williams, 2010; </a:t>
            </a:r>
            <a:endParaRPr lang="en-US" sz="1400" b="1" dirty="0">
              <a:solidFill>
                <a:srgbClr val="002060"/>
              </a:solidFill>
            </a:endParaRPr>
          </a:p>
          <a:p>
            <a:r>
              <a:rPr lang="en-US" sz="1400" b="1" dirty="0">
                <a:solidFill>
                  <a:srgbClr val="002060"/>
                </a:solidFill>
              </a:rPr>
              <a:t>Carnahan</a:t>
            </a:r>
            <a:r>
              <a:rPr lang="en-US" sz="1400" b="1" dirty="0">
                <a:solidFill>
                  <a:srgbClr val="002060"/>
                </a:solidFill>
              </a:rPr>
              <a:t>, Williams &amp; Haydon, 2009; Brown, </a:t>
            </a:r>
            <a:r>
              <a:rPr lang="en-US" sz="1400" b="1" dirty="0" err="1">
                <a:solidFill>
                  <a:srgbClr val="002060"/>
                </a:solidFill>
              </a:rPr>
              <a:t>Oram-Cardy</a:t>
            </a:r>
            <a:r>
              <a:rPr lang="en-US" sz="1400" b="1" dirty="0">
                <a:solidFill>
                  <a:srgbClr val="002060"/>
                </a:solidFill>
              </a:rPr>
              <a:t> &amp; </a:t>
            </a:r>
            <a:r>
              <a:rPr lang="en-US" sz="1400" b="1" dirty="0">
                <a:solidFill>
                  <a:srgbClr val="002060"/>
                </a:solidFill>
              </a:rPr>
              <a:t>Johnson, 2013</a:t>
            </a:r>
            <a:endParaRPr lang="en-US" sz="1400" b="1" dirty="0">
              <a:solidFill>
                <a:srgbClr val="002060"/>
              </a:solidFill>
            </a:endParaRPr>
          </a:p>
        </p:txBody>
      </p:sp>
    </p:spTree>
    <p:extLst>
      <p:ext uri="{BB962C8B-B14F-4D97-AF65-F5344CB8AC3E}">
        <p14:creationId xmlns:p14="http://schemas.microsoft.com/office/powerpoint/2010/main" val="2945005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81200" y="329715"/>
            <a:ext cx="7772400" cy="979988"/>
          </a:xfrm>
        </p:spPr>
        <p:txBody>
          <a:bodyPr>
            <a:normAutofit fontScale="90000"/>
          </a:bodyPr>
          <a:lstStyle/>
          <a:p>
            <a:pPr>
              <a:defRPr/>
            </a:pPr>
            <a:r>
              <a:rPr lang="en-US" sz="3600" b="1" dirty="0"/>
              <a:t>Reading Instruction and Assessment within a</a:t>
            </a:r>
            <a:br>
              <a:rPr lang="en-US" sz="3600" b="1" dirty="0"/>
            </a:br>
            <a:r>
              <a:rPr lang="en-US" sz="3600" b="1" dirty="0"/>
              <a:t>Multi-Tiered System of Support (MTSS)</a:t>
            </a:r>
            <a:r>
              <a:rPr lang="en-US" b="1" dirty="0">
                <a:cs typeface="Arial" charset="0"/>
              </a:rPr>
              <a:t/>
            </a:r>
            <a:br>
              <a:rPr lang="en-US" b="1" dirty="0">
                <a:cs typeface="Arial" charset="0"/>
              </a:rPr>
            </a:br>
            <a:endParaRPr lang="en-US" dirty="0"/>
          </a:p>
        </p:txBody>
      </p:sp>
      <p:graphicFrame>
        <p:nvGraphicFramePr>
          <p:cNvPr id="3" name="Diagram 2" descr="triangle"/>
          <p:cNvGraphicFramePr/>
          <p:nvPr>
            <p:extLst/>
          </p:nvPr>
        </p:nvGraphicFramePr>
        <p:xfrm>
          <a:off x="2971800" y="1423639"/>
          <a:ext cx="5410200"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4953000" y="5005039"/>
            <a:ext cx="1471612" cy="8382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spcCol="1270"/>
          <a:lstStyle/>
          <a:p>
            <a:pPr algn="ctr" defTabSz="1600200">
              <a:lnSpc>
                <a:spcPct val="90000"/>
              </a:lnSpc>
              <a:spcAft>
                <a:spcPct val="35000"/>
              </a:spcAft>
              <a:defRPr/>
            </a:pPr>
            <a:r>
              <a:rPr lang="en-US" sz="6600" b="1" dirty="0">
                <a:solidFill>
                  <a:srgbClr val="002060"/>
                </a:solidFill>
              </a:rPr>
              <a:t>All</a:t>
            </a:r>
          </a:p>
        </p:txBody>
      </p:sp>
      <p:sp>
        <p:nvSpPr>
          <p:cNvPr id="11" name="Rectangle 10"/>
          <p:cNvSpPr/>
          <p:nvPr/>
        </p:nvSpPr>
        <p:spPr>
          <a:xfrm>
            <a:off x="4736306" y="2906365"/>
            <a:ext cx="1905000"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spcCol="1270"/>
          <a:lstStyle/>
          <a:p>
            <a:pPr algn="ctr" defTabSz="1600200">
              <a:lnSpc>
                <a:spcPct val="90000"/>
              </a:lnSpc>
              <a:spcAft>
                <a:spcPct val="35000"/>
              </a:spcAft>
              <a:defRPr/>
            </a:pPr>
            <a:r>
              <a:rPr lang="en-US" sz="4800" b="1" dirty="0">
                <a:solidFill>
                  <a:srgbClr val="002060"/>
                </a:solidFill>
              </a:rPr>
              <a:t>Some</a:t>
            </a:r>
          </a:p>
        </p:txBody>
      </p:sp>
      <p:sp>
        <p:nvSpPr>
          <p:cNvPr id="12" name="Rectangle 11"/>
          <p:cNvSpPr/>
          <p:nvPr/>
        </p:nvSpPr>
        <p:spPr>
          <a:xfrm>
            <a:off x="4916714" y="1114043"/>
            <a:ext cx="1447800"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spcCol="1270"/>
          <a:lstStyle/>
          <a:p>
            <a:pPr algn="ctr" defTabSz="1600200">
              <a:lnSpc>
                <a:spcPct val="90000"/>
              </a:lnSpc>
              <a:spcAft>
                <a:spcPct val="35000"/>
              </a:spcAft>
              <a:defRPr/>
            </a:pPr>
            <a:r>
              <a:rPr lang="en-US" sz="3600" b="1" dirty="0">
                <a:solidFill>
                  <a:srgbClr val="002060"/>
                </a:solidFill>
              </a:rPr>
              <a:t>Few</a:t>
            </a:r>
          </a:p>
        </p:txBody>
      </p:sp>
      <p:sp>
        <p:nvSpPr>
          <p:cNvPr id="18" name="TextBox 17"/>
          <p:cNvSpPr txBox="1"/>
          <p:nvPr/>
        </p:nvSpPr>
        <p:spPr>
          <a:xfrm>
            <a:off x="1371600" y="4651096"/>
            <a:ext cx="2438400" cy="707886"/>
          </a:xfrm>
          <a:prstGeom prst="rect">
            <a:avLst/>
          </a:prstGeom>
          <a:noFill/>
        </p:spPr>
        <p:txBody>
          <a:bodyPr wrap="square" rtlCol="0">
            <a:spAutoFit/>
          </a:bodyPr>
          <a:lstStyle/>
          <a:p>
            <a:pPr algn="ctr"/>
            <a:r>
              <a:rPr lang="en-US" sz="2000" b="1" dirty="0">
                <a:solidFill>
                  <a:srgbClr val="002060"/>
                </a:solidFill>
                <a:latin typeface="Verdana" pitchFamily="34" charset="0"/>
              </a:rPr>
              <a:t>Universal Interventions</a:t>
            </a:r>
          </a:p>
        </p:txBody>
      </p:sp>
      <p:sp>
        <p:nvSpPr>
          <p:cNvPr id="17" name="TextBox 16"/>
          <p:cNvSpPr txBox="1"/>
          <p:nvPr/>
        </p:nvSpPr>
        <p:spPr>
          <a:xfrm>
            <a:off x="1371600" y="2813872"/>
            <a:ext cx="3276600" cy="338554"/>
          </a:xfrm>
          <a:prstGeom prst="rect">
            <a:avLst/>
          </a:prstGeom>
          <a:noFill/>
        </p:spPr>
        <p:txBody>
          <a:bodyPr wrap="square" rtlCol="0">
            <a:spAutoFit/>
          </a:bodyPr>
          <a:lstStyle/>
          <a:p>
            <a:pPr algn="r"/>
            <a:r>
              <a:rPr lang="en-US" sz="1600" b="1" dirty="0">
                <a:solidFill>
                  <a:srgbClr val="002060"/>
                </a:solidFill>
                <a:latin typeface="Verdana" pitchFamily="34" charset="0"/>
              </a:rPr>
              <a:t>Targeted Intervention</a:t>
            </a:r>
            <a:r>
              <a:rPr lang="en-US" sz="1600" b="1" dirty="0">
                <a:solidFill>
                  <a:srgbClr val="002060"/>
                </a:solidFill>
                <a:latin typeface="Verdana" pitchFamily="34" charset="0"/>
              </a:rPr>
              <a:t>s</a:t>
            </a:r>
            <a:endParaRPr lang="en-US" sz="1600" b="1" dirty="0">
              <a:solidFill>
                <a:srgbClr val="002060"/>
              </a:solidFill>
              <a:latin typeface="Verdana" pitchFamily="34" charset="0"/>
            </a:endParaRPr>
          </a:p>
        </p:txBody>
      </p:sp>
      <p:sp>
        <p:nvSpPr>
          <p:cNvPr id="16" name="TextBox 15"/>
          <p:cNvSpPr txBox="1"/>
          <p:nvPr/>
        </p:nvSpPr>
        <p:spPr>
          <a:xfrm>
            <a:off x="1981200" y="1196417"/>
            <a:ext cx="3276600" cy="707886"/>
          </a:xfrm>
          <a:prstGeom prst="rect">
            <a:avLst/>
          </a:prstGeom>
          <a:noFill/>
        </p:spPr>
        <p:txBody>
          <a:bodyPr wrap="square" rtlCol="0">
            <a:spAutoFit/>
          </a:bodyPr>
          <a:lstStyle/>
          <a:p>
            <a:pPr algn="ctr"/>
            <a:r>
              <a:rPr lang="en-US" sz="2400" b="1" dirty="0">
                <a:solidFill>
                  <a:srgbClr val="002060"/>
                </a:solidFill>
                <a:latin typeface="Times" pitchFamily="48" charset="0"/>
              </a:rPr>
              <a:t> </a:t>
            </a:r>
            <a:r>
              <a:rPr lang="en-US" sz="1600" b="1" dirty="0">
                <a:solidFill>
                  <a:srgbClr val="002060"/>
                </a:solidFill>
                <a:latin typeface="Verdana" pitchFamily="34" charset="0"/>
              </a:rPr>
              <a:t>Intensive Individualized </a:t>
            </a:r>
          </a:p>
          <a:p>
            <a:pPr algn="ctr"/>
            <a:r>
              <a:rPr lang="en-US" sz="1600" b="1" dirty="0">
                <a:solidFill>
                  <a:srgbClr val="002060"/>
                </a:solidFill>
                <a:latin typeface="Verdana" pitchFamily="34" charset="0"/>
              </a:rPr>
              <a:t>Interventions</a:t>
            </a:r>
          </a:p>
        </p:txBody>
      </p:sp>
      <p:sp>
        <p:nvSpPr>
          <p:cNvPr id="13" name="TextBox 12"/>
          <p:cNvSpPr txBox="1"/>
          <p:nvPr/>
        </p:nvSpPr>
        <p:spPr>
          <a:xfrm>
            <a:off x="2554514" y="5853289"/>
            <a:ext cx="6172200" cy="461665"/>
          </a:xfrm>
          <a:prstGeom prst="rect">
            <a:avLst/>
          </a:prstGeom>
          <a:noFill/>
        </p:spPr>
        <p:txBody>
          <a:bodyPr wrap="square" rtlCol="0">
            <a:spAutoFit/>
          </a:bodyPr>
          <a:lstStyle/>
          <a:p>
            <a:pPr algn="ctr"/>
            <a:r>
              <a:rPr lang="en-US" sz="2400" b="1" dirty="0">
                <a:solidFill>
                  <a:srgbClr val="002060"/>
                </a:solidFill>
              </a:rPr>
              <a:t>UNIVERSAL DESIGN FOR LEARNING</a:t>
            </a:r>
            <a:endParaRPr lang="en-US" sz="2400" b="1" dirty="0">
              <a:solidFill>
                <a:srgbClr val="002060"/>
              </a:solidFill>
            </a:endParaRPr>
          </a:p>
        </p:txBody>
      </p:sp>
      <p:sp>
        <p:nvSpPr>
          <p:cNvPr id="20" name="TextBox 19"/>
          <p:cNvSpPr txBox="1"/>
          <p:nvPr/>
        </p:nvSpPr>
        <p:spPr>
          <a:xfrm>
            <a:off x="7620001" y="4716254"/>
            <a:ext cx="2886529" cy="830997"/>
          </a:xfrm>
          <a:prstGeom prst="rect">
            <a:avLst/>
          </a:prstGeom>
          <a:noFill/>
        </p:spPr>
        <p:txBody>
          <a:bodyPr wrap="square" rtlCol="0">
            <a:spAutoFit/>
          </a:bodyPr>
          <a:lstStyle/>
          <a:p>
            <a:pPr algn="ctr"/>
            <a:r>
              <a:rPr lang="en-US" sz="1600" b="1" dirty="0">
                <a:solidFill>
                  <a:srgbClr val="002060"/>
                </a:solidFill>
                <a:latin typeface="Verdana" pitchFamily="34" charset="0"/>
              </a:rPr>
              <a:t>Macro-Level</a:t>
            </a:r>
          </a:p>
          <a:p>
            <a:pPr algn="ctr"/>
            <a:r>
              <a:rPr lang="en-US" sz="1600" b="1" dirty="0">
                <a:solidFill>
                  <a:srgbClr val="002060"/>
                </a:solidFill>
                <a:latin typeface="Verdana" pitchFamily="34" charset="0"/>
              </a:rPr>
              <a:t>Annual Assessment</a:t>
            </a:r>
          </a:p>
          <a:p>
            <a:pPr algn="ctr"/>
            <a:r>
              <a:rPr lang="en-US" sz="1600" b="1" dirty="0">
                <a:solidFill>
                  <a:srgbClr val="002060"/>
                </a:solidFill>
                <a:latin typeface="Verdana" pitchFamily="34" charset="0"/>
              </a:rPr>
              <a:t>(e.g. M-STEP; NWEA)</a:t>
            </a:r>
            <a:endParaRPr lang="en-US" sz="1600" b="1" dirty="0">
              <a:solidFill>
                <a:srgbClr val="002060"/>
              </a:solidFill>
              <a:latin typeface="Verdana" pitchFamily="34" charset="0"/>
            </a:endParaRPr>
          </a:p>
        </p:txBody>
      </p:sp>
      <p:sp>
        <p:nvSpPr>
          <p:cNvPr id="19" name="TextBox 18"/>
          <p:cNvSpPr txBox="1"/>
          <p:nvPr/>
        </p:nvSpPr>
        <p:spPr>
          <a:xfrm>
            <a:off x="6749143" y="2736928"/>
            <a:ext cx="3276600" cy="830997"/>
          </a:xfrm>
          <a:prstGeom prst="rect">
            <a:avLst/>
          </a:prstGeom>
          <a:noFill/>
        </p:spPr>
        <p:txBody>
          <a:bodyPr wrap="square" rtlCol="0">
            <a:spAutoFit/>
          </a:bodyPr>
          <a:lstStyle/>
          <a:p>
            <a:pPr algn="ctr"/>
            <a:r>
              <a:rPr lang="en-US" sz="1600" b="1" dirty="0">
                <a:solidFill>
                  <a:srgbClr val="002060"/>
                </a:solidFill>
                <a:latin typeface="Verdana" pitchFamily="34" charset="0"/>
              </a:rPr>
              <a:t>Meta-Level (2-3X per </a:t>
            </a:r>
            <a:r>
              <a:rPr lang="en-US" sz="1600" b="1" dirty="0" err="1">
                <a:solidFill>
                  <a:srgbClr val="002060"/>
                </a:solidFill>
                <a:latin typeface="Verdana" pitchFamily="34" charset="0"/>
              </a:rPr>
              <a:t>mo</a:t>
            </a:r>
            <a:r>
              <a:rPr lang="en-US" sz="1600" b="1" dirty="0">
                <a:solidFill>
                  <a:srgbClr val="002060"/>
                </a:solidFill>
                <a:latin typeface="Verdana" pitchFamily="34" charset="0"/>
              </a:rPr>
              <a:t>)</a:t>
            </a:r>
          </a:p>
          <a:p>
            <a:pPr algn="ctr"/>
            <a:r>
              <a:rPr lang="en-US" sz="1600" b="1" dirty="0">
                <a:solidFill>
                  <a:srgbClr val="002060"/>
                </a:solidFill>
                <a:latin typeface="Verdana" pitchFamily="34" charset="0"/>
              </a:rPr>
              <a:t>Progress Monitoring</a:t>
            </a:r>
          </a:p>
          <a:p>
            <a:pPr algn="ctr"/>
            <a:r>
              <a:rPr lang="en-US" sz="1600" b="1" dirty="0">
                <a:solidFill>
                  <a:srgbClr val="002060"/>
                </a:solidFill>
                <a:latin typeface="Verdana" pitchFamily="34" charset="0"/>
              </a:rPr>
              <a:t>(e.g. CBM)</a:t>
            </a:r>
          </a:p>
        </p:txBody>
      </p:sp>
      <p:sp>
        <p:nvSpPr>
          <p:cNvPr id="15" name="TextBox 14"/>
          <p:cNvSpPr txBox="1"/>
          <p:nvPr/>
        </p:nvSpPr>
        <p:spPr>
          <a:xfrm>
            <a:off x="6248400" y="1219200"/>
            <a:ext cx="3276600" cy="892552"/>
          </a:xfrm>
          <a:prstGeom prst="rect">
            <a:avLst/>
          </a:prstGeom>
          <a:noFill/>
        </p:spPr>
        <p:txBody>
          <a:bodyPr wrap="square" rtlCol="0">
            <a:spAutoFit/>
          </a:bodyPr>
          <a:lstStyle/>
          <a:p>
            <a:pPr algn="ctr"/>
            <a:r>
              <a:rPr lang="en-US" sz="2400" b="1" dirty="0">
                <a:solidFill>
                  <a:srgbClr val="002060"/>
                </a:solidFill>
                <a:latin typeface="Times" pitchFamily="48" charset="0"/>
              </a:rPr>
              <a:t> </a:t>
            </a:r>
            <a:r>
              <a:rPr lang="en-US" sz="1600" b="1" dirty="0">
                <a:solidFill>
                  <a:srgbClr val="002060"/>
                </a:solidFill>
                <a:latin typeface="Verdana" pitchFamily="34" charset="0"/>
              </a:rPr>
              <a:t>Micro-Level</a:t>
            </a:r>
          </a:p>
          <a:p>
            <a:pPr algn="ctr"/>
            <a:r>
              <a:rPr lang="en-US" sz="1400" b="1" dirty="0">
                <a:solidFill>
                  <a:srgbClr val="002060"/>
                </a:solidFill>
                <a:latin typeface="Verdana" pitchFamily="34" charset="0"/>
              </a:rPr>
              <a:t>Sensitive to Small </a:t>
            </a:r>
          </a:p>
          <a:p>
            <a:pPr algn="ctr"/>
            <a:r>
              <a:rPr lang="en-US" sz="1400" b="1" dirty="0">
                <a:solidFill>
                  <a:srgbClr val="002060"/>
                </a:solidFill>
                <a:latin typeface="Verdana" pitchFamily="34" charset="0"/>
              </a:rPr>
              <a:t>Changes Over Time</a:t>
            </a:r>
          </a:p>
        </p:txBody>
      </p:sp>
      <p:sp>
        <p:nvSpPr>
          <p:cNvPr id="2" name="TextBox 1"/>
          <p:cNvSpPr txBox="1"/>
          <p:nvPr/>
        </p:nvSpPr>
        <p:spPr>
          <a:xfrm>
            <a:off x="3942159" y="6434643"/>
            <a:ext cx="3493295" cy="461665"/>
          </a:xfrm>
          <a:prstGeom prst="rect">
            <a:avLst/>
          </a:prstGeom>
          <a:noFill/>
        </p:spPr>
        <p:txBody>
          <a:bodyPr wrap="square" rtlCol="0">
            <a:spAutoFit/>
          </a:bodyPr>
          <a:lstStyle/>
          <a:p>
            <a:pPr algn="ctr"/>
            <a:r>
              <a:rPr lang="en-US" sz="2400" b="1" dirty="0">
                <a:solidFill>
                  <a:srgbClr val="002060"/>
                </a:solidFill>
              </a:rPr>
              <a:t>(Johnson &amp; Street, 2013)</a:t>
            </a:r>
            <a:endParaRPr lang="en-US" sz="2400" b="1" dirty="0">
              <a:solidFill>
                <a:srgbClr val="002060"/>
              </a:solidFill>
            </a:endParaRPr>
          </a:p>
        </p:txBody>
      </p:sp>
    </p:spTree>
    <p:extLst>
      <p:ext uri="{BB962C8B-B14F-4D97-AF65-F5344CB8AC3E}">
        <p14:creationId xmlns:p14="http://schemas.microsoft.com/office/powerpoint/2010/main" val="10626151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1423" y="1550987"/>
            <a:ext cx="7772400" cy="1470025"/>
          </a:xfrm>
        </p:spPr>
        <p:txBody>
          <a:bodyPr>
            <a:normAutofit fontScale="90000"/>
          </a:bodyPr>
          <a:lstStyle/>
          <a:p>
            <a:r>
              <a:rPr lang="en-US" b="1" dirty="0"/>
              <a:t>The DANGER of in Relying on Macro Assessment for Students with ASD</a:t>
            </a:r>
            <a:br>
              <a:rPr lang="en-US" b="1" dirty="0"/>
            </a:br>
            <a:endParaRPr lang="en-US" dirty="0"/>
          </a:p>
        </p:txBody>
      </p:sp>
      <p:pic>
        <p:nvPicPr>
          <p:cNvPr id="9218" name="Picture 2" descr="text: &quot;wrong&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961" y="2899955"/>
            <a:ext cx="7019324"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7202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sign that says, &quot;Danger. expectations ahead!&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609600"/>
            <a:ext cx="8185355"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859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905001"/>
            <a:ext cx="8534400" cy="4525963"/>
          </a:xfrm>
        </p:spPr>
        <p:txBody>
          <a:bodyPr>
            <a:normAutofit lnSpcReduction="10000"/>
          </a:bodyPr>
          <a:lstStyle/>
          <a:p>
            <a:pPr marL="0" indent="0" algn="ctr">
              <a:buNone/>
            </a:pPr>
            <a:r>
              <a:rPr lang="en-US" sz="3600" b="1" dirty="0">
                <a:solidFill>
                  <a:srgbClr val="002060"/>
                </a:solidFill>
              </a:rPr>
              <a:t>“Because assumptions, rather than proper assessment and screening, are frequently made about their (i.e. Students w/ ASD) cognitive and communication functioning, they are often excluded from literacy experiences.”</a:t>
            </a:r>
          </a:p>
          <a:p>
            <a:pPr marL="0" indent="0" algn="ctr">
              <a:buNone/>
            </a:pPr>
            <a:endParaRPr lang="en-US" sz="3600" b="1" dirty="0">
              <a:solidFill>
                <a:srgbClr val="002060"/>
              </a:solidFill>
            </a:endParaRPr>
          </a:p>
          <a:p>
            <a:pPr marL="0" indent="0" algn="r">
              <a:buNone/>
            </a:pPr>
            <a:r>
              <a:rPr lang="en-US" sz="2200" b="1" dirty="0">
                <a:solidFill>
                  <a:srgbClr val="002060"/>
                </a:solidFill>
              </a:rPr>
              <a:t>(Quality Literacy Instruction for Students with ASD; </a:t>
            </a:r>
          </a:p>
          <a:p>
            <a:pPr marL="0" indent="0" algn="r">
              <a:buNone/>
            </a:pPr>
            <a:r>
              <a:rPr lang="en-US" sz="2200" b="1" dirty="0">
                <a:solidFill>
                  <a:srgbClr val="002060"/>
                </a:solidFill>
              </a:rPr>
              <a:t>Carnahan &amp; Williamson, Eds., 2010)</a:t>
            </a:r>
            <a:endParaRPr lang="en-US" sz="2200" b="1" dirty="0">
              <a:solidFill>
                <a:srgbClr val="002060"/>
              </a:solidFill>
            </a:endParaRPr>
          </a:p>
        </p:txBody>
      </p:sp>
      <p:pic>
        <p:nvPicPr>
          <p:cNvPr id="21506" name="Picture 2" descr="group of children reading bo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04800"/>
            <a:ext cx="5889574"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1207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2239962"/>
          </a:xfrm>
        </p:spPr>
        <p:txBody>
          <a:bodyPr>
            <a:noAutofit/>
          </a:bodyPr>
          <a:lstStyle/>
          <a:p>
            <a:r>
              <a:rPr lang="en-US" sz="6000" b="1" dirty="0">
                <a:solidFill>
                  <a:srgbClr val="002060"/>
                </a:solidFill>
              </a:rPr>
              <a:t>ENHANCED ASSESSMENT</a:t>
            </a:r>
            <a:endParaRPr lang="en-US" sz="6000" b="1" dirty="0">
              <a:solidFill>
                <a:srgbClr val="002060"/>
              </a:solidFill>
            </a:endParaRPr>
          </a:p>
        </p:txBody>
      </p:sp>
      <p:pic>
        <p:nvPicPr>
          <p:cNvPr id="22530" name="Picture 2" descr="boy looking through magnifying glass at the letters &quot;W-O-R-D.&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1" y="2286000"/>
            <a:ext cx="5482167" cy="3524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5114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8686800" cy="6400800"/>
          </a:xfrm>
        </p:spPr>
        <p:txBody>
          <a:bodyPr/>
          <a:lstStyle/>
          <a:p>
            <a:r>
              <a:rPr lang="en-US" b="1" dirty="0" smtClean="0">
                <a:solidFill>
                  <a:srgbClr val="002060"/>
                </a:solidFill>
              </a:rPr>
              <a:t>Look for Word Recognition FIRST</a:t>
            </a:r>
            <a:r>
              <a:rPr lang="en-US" b="1" dirty="0">
                <a:solidFill>
                  <a:srgbClr val="002060"/>
                </a:solidFill>
              </a:rPr>
              <a:t/>
            </a:r>
            <a:br>
              <a:rPr lang="en-US" b="1" dirty="0">
                <a:solidFill>
                  <a:srgbClr val="002060"/>
                </a:solidFill>
              </a:rPr>
            </a:br>
            <a:r>
              <a:rPr lang="en-US" b="1" dirty="0" smtClean="0">
                <a:solidFill>
                  <a:srgbClr val="002060"/>
                </a:solidFill>
              </a:rPr>
              <a:t/>
            </a:r>
            <a:br>
              <a:rPr lang="en-US" b="1" dirty="0" smtClean="0">
                <a:solidFill>
                  <a:srgbClr val="002060"/>
                </a:solidFill>
              </a:rPr>
            </a:br>
            <a:r>
              <a:rPr lang="en-US" b="1" dirty="0" smtClean="0">
                <a:solidFill>
                  <a:srgbClr val="002060"/>
                </a:solidFill>
              </a:rPr>
              <a:t/>
            </a:r>
            <a:br>
              <a:rPr lang="en-US" b="1" dirty="0" smtClean="0">
                <a:solidFill>
                  <a:srgbClr val="002060"/>
                </a:solidFill>
              </a:rPr>
            </a:br>
            <a:r>
              <a:rPr lang="en-US" b="1" dirty="0">
                <a:solidFill>
                  <a:srgbClr val="002060"/>
                </a:solidFill>
              </a:rPr>
              <a:t/>
            </a:r>
            <a:br>
              <a:rPr lang="en-US" b="1" dirty="0">
                <a:solidFill>
                  <a:srgbClr val="002060"/>
                </a:solidFill>
              </a:rPr>
            </a:br>
            <a:r>
              <a:rPr lang="en-US" b="1" dirty="0" smtClean="0">
                <a:solidFill>
                  <a:srgbClr val="002060"/>
                </a:solidFill>
              </a:rPr>
              <a:t/>
            </a:r>
            <a:br>
              <a:rPr lang="en-US" b="1" dirty="0" smtClean="0">
                <a:solidFill>
                  <a:srgbClr val="002060"/>
                </a:solidFill>
              </a:rPr>
            </a:br>
            <a:r>
              <a:rPr lang="en-US" sz="4000" b="1" dirty="0">
                <a:solidFill>
                  <a:srgbClr val="002060"/>
                </a:solidFill>
              </a:rPr>
              <a:t>Many students with ASD learn whole word.  If you find they already have word recognition skills, no need to go back to letter skills. </a:t>
            </a:r>
            <a:r>
              <a:rPr lang="en-US" sz="2000" b="1" dirty="0">
                <a:solidFill>
                  <a:srgbClr val="002060"/>
                </a:solidFill>
              </a:rPr>
              <a:t>(</a:t>
            </a:r>
            <a:r>
              <a:rPr lang="en-US" sz="2000" b="1" dirty="0" err="1">
                <a:solidFill>
                  <a:srgbClr val="002060"/>
                </a:solidFill>
              </a:rPr>
              <a:t>Kluth</a:t>
            </a:r>
            <a:r>
              <a:rPr lang="en-US" sz="2000" b="1" dirty="0">
                <a:solidFill>
                  <a:srgbClr val="002060"/>
                </a:solidFill>
              </a:rPr>
              <a:t>, P. &amp; Chandler-</a:t>
            </a:r>
            <a:r>
              <a:rPr lang="en-US" sz="2000" b="1" dirty="0" err="1">
                <a:solidFill>
                  <a:srgbClr val="002060"/>
                </a:solidFill>
              </a:rPr>
              <a:t>Olcott</a:t>
            </a:r>
            <a:r>
              <a:rPr lang="en-US" sz="2000" b="1" dirty="0">
                <a:solidFill>
                  <a:srgbClr val="002060"/>
                </a:solidFill>
              </a:rPr>
              <a:t>, </a:t>
            </a:r>
            <a:r>
              <a:rPr lang="en-US" sz="2000" b="1" dirty="0">
                <a:solidFill>
                  <a:srgbClr val="002060"/>
                </a:solidFill>
              </a:rPr>
              <a:t>2008</a:t>
            </a:r>
            <a:r>
              <a:rPr lang="en-US" sz="2000" b="1" dirty="0">
                <a:solidFill>
                  <a:srgbClr val="002060"/>
                </a:solidFill>
              </a:rPr>
              <a:t>). </a:t>
            </a:r>
            <a:endParaRPr lang="en-US" sz="2000" b="1" dirty="0">
              <a:solidFill>
                <a:srgbClr val="FF0000"/>
              </a:solidFill>
            </a:endParaRPr>
          </a:p>
        </p:txBody>
      </p:sp>
      <p:pic>
        <p:nvPicPr>
          <p:cNvPr id="30722" name="Picture 2" descr="Person looking through magnifying glass at letters &quot;W-O-R-D.&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00201"/>
            <a:ext cx="3048000" cy="19546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558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lstStyle/>
          <a:p>
            <a:r>
              <a:rPr lang="en-US" sz="3600" b="1" dirty="0">
                <a:solidFill>
                  <a:srgbClr val="002060"/>
                </a:solidFill>
              </a:rPr>
              <a:t>Look for ANY Evidence of Print Knowledge</a:t>
            </a:r>
            <a:endParaRPr lang="en-US" sz="3600" b="1" dirty="0">
              <a:solidFill>
                <a:srgbClr val="002060"/>
              </a:solidFill>
            </a:endParaRPr>
          </a:p>
        </p:txBody>
      </p:sp>
      <p:pic>
        <p:nvPicPr>
          <p:cNvPr id="36866" name="Picture 2" descr="copyright page of a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87700" y="1765300"/>
            <a:ext cx="5588000" cy="419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336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8481" y="455613"/>
            <a:ext cx="8229600" cy="4525963"/>
          </a:xfrm>
        </p:spPr>
        <p:txBody>
          <a:bodyPr/>
          <a:lstStyle/>
          <a:p>
            <a:pPr>
              <a:defRPr/>
            </a:pPr>
            <a:r>
              <a:rPr lang="en-US" b="1" dirty="0" smtClean="0">
                <a:solidFill>
                  <a:srgbClr val="002060"/>
                </a:solidFill>
              </a:rPr>
              <a:t>Investigate…Investigate…Investigate</a:t>
            </a:r>
          </a:p>
          <a:p>
            <a:pPr>
              <a:defRPr/>
            </a:pPr>
            <a:r>
              <a:rPr lang="en-US" b="1" dirty="0" smtClean="0">
                <a:solidFill>
                  <a:srgbClr val="002060"/>
                </a:solidFill>
              </a:rPr>
              <a:t>Consider speaking vs. non-speaking</a:t>
            </a:r>
          </a:p>
          <a:p>
            <a:pPr>
              <a:defRPr/>
            </a:pPr>
            <a:r>
              <a:rPr lang="en-US" b="1" dirty="0" smtClean="0">
                <a:solidFill>
                  <a:srgbClr val="002060"/>
                </a:solidFill>
              </a:rPr>
              <a:t>Individualize (e.g. use preferred interests)</a:t>
            </a:r>
          </a:p>
          <a:p>
            <a:pPr>
              <a:defRPr/>
            </a:pPr>
            <a:r>
              <a:rPr lang="en-US" b="1" dirty="0" smtClean="0">
                <a:solidFill>
                  <a:srgbClr val="002060"/>
                </a:solidFill>
              </a:rPr>
              <a:t>Use Interest Areas</a:t>
            </a:r>
          </a:p>
          <a:p>
            <a:pPr>
              <a:defRPr/>
            </a:pPr>
            <a:r>
              <a:rPr lang="en-US" b="1" dirty="0" smtClean="0">
                <a:solidFill>
                  <a:srgbClr val="002060"/>
                </a:solidFill>
              </a:rPr>
              <a:t>Get Parental Input</a:t>
            </a:r>
          </a:p>
          <a:p>
            <a:pPr>
              <a:defRPr/>
            </a:pPr>
            <a:endParaRPr lang="en-US" b="1" dirty="0" smtClean="0">
              <a:solidFill>
                <a:srgbClr val="002060"/>
              </a:solidFill>
            </a:endParaRPr>
          </a:p>
          <a:p>
            <a:pPr marL="0" indent="0">
              <a:buNone/>
              <a:defRPr/>
            </a:pPr>
            <a:endParaRPr lang="en-US" b="1" dirty="0" smtClean="0">
              <a:solidFill>
                <a:srgbClr val="002060"/>
              </a:solidFill>
            </a:endParaRPr>
          </a:p>
          <a:p>
            <a:pPr>
              <a:defRPr/>
            </a:pPr>
            <a:endParaRPr lang="en-US" b="1" dirty="0">
              <a:solidFill>
                <a:srgbClr val="002060"/>
              </a:solidFill>
            </a:endParaRPr>
          </a:p>
        </p:txBody>
      </p:sp>
      <p:pic>
        <p:nvPicPr>
          <p:cNvPr id="242694" name="Picture 4" descr="text: &quot;school and parents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671" y="4062413"/>
            <a:ext cx="1871663"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242695" name="Picture 5" descr="Disne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3810000"/>
            <a:ext cx="2719387"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242696" name="Picture 6" descr="text: &quot;school and parents TOGETHER!&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1008" y="3829049"/>
            <a:ext cx="21431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490979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Title 1"/>
          <p:cNvSpPr>
            <a:spLocks noGrp="1"/>
          </p:cNvSpPr>
          <p:nvPr>
            <p:ph type="title"/>
          </p:nvPr>
        </p:nvSpPr>
        <p:spPr>
          <a:xfrm>
            <a:off x="1981200" y="274638"/>
            <a:ext cx="5867400" cy="944562"/>
          </a:xfrm>
          <a:solidFill>
            <a:schemeClr val="tx1">
              <a:lumMod val="65000"/>
              <a:lumOff val="35000"/>
            </a:schemeClr>
          </a:solidFill>
        </p:spPr>
        <p:txBody>
          <a:bodyPr/>
          <a:lstStyle/>
          <a:p>
            <a:pPr>
              <a:defRPr/>
            </a:pPr>
            <a:r>
              <a:rPr lang="en-US" altLang="en-US" dirty="0" smtClean="0"/>
              <a:t>Katie and Disney</a:t>
            </a:r>
          </a:p>
        </p:txBody>
      </p:sp>
      <p:graphicFrame>
        <p:nvGraphicFramePr>
          <p:cNvPr id="244739" name="Content Placeholder 3" descr="Sentency completion activity using Disney"/>
          <p:cNvGraphicFramePr>
            <a:graphicFrameLocks noGrp="1" noChangeAspect="1"/>
          </p:cNvGraphicFramePr>
          <p:nvPr>
            <p:ph idx="1"/>
            <p:extLst/>
          </p:nvPr>
        </p:nvGraphicFramePr>
        <p:xfrm>
          <a:off x="3698875" y="1600201"/>
          <a:ext cx="4794250" cy="4524375"/>
        </p:xfrm>
        <a:graphic>
          <a:graphicData uri="http://schemas.openxmlformats.org/presentationml/2006/ole">
            <mc:AlternateContent xmlns:mc="http://schemas.openxmlformats.org/markup-compatibility/2006">
              <mc:Choice xmlns:v="urn:schemas-microsoft-com:vml" Requires="v">
                <p:oleObj spid="_x0000_s1027" name="Document" r:id="rId3" imgW="6095861" imgH="5752859" progId="Word.Document.12">
                  <p:embed/>
                </p:oleObj>
              </mc:Choice>
              <mc:Fallback>
                <p:oleObj name="Document" r:id="rId3" imgW="6095861" imgH="5752859" progId="Word.Document.12">
                  <p:embed/>
                  <p:pic>
                    <p:nvPicPr>
                      <p:cNvPr id="244739" name="Content Placeholder 3" descr="Sentency completion activity using Disney"/>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875" y="1600201"/>
                        <a:ext cx="47942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44740" name="Picture 2" descr="Disne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152400"/>
            <a:ext cx="21971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07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81200" y="274638"/>
            <a:ext cx="5791200" cy="944562"/>
          </a:xfrm>
        </p:spPr>
        <p:txBody>
          <a:bodyPr>
            <a:normAutofit/>
          </a:bodyPr>
          <a:lstStyle/>
          <a:p>
            <a:r>
              <a:rPr lang="en-US" sz="4800" b="1" dirty="0">
                <a:solidFill>
                  <a:srgbClr val="002060"/>
                </a:solidFill>
              </a:rPr>
              <a:t>Reading and ASD</a:t>
            </a:r>
            <a:endParaRPr lang="en-US" sz="4800" b="1" dirty="0">
              <a:solidFill>
                <a:srgbClr val="002060"/>
              </a:solidFill>
            </a:endParaRPr>
          </a:p>
        </p:txBody>
      </p:sp>
      <p:sp>
        <p:nvSpPr>
          <p:cNvPr id="8" name="Content Placeholder 7"/>
          <p:cNvSpPr>
            <a:spLocks noGrp="1"/>
          </p:cNvSpPr>
          <p:nvPr>
            <p:ph sz="half" idx="1"/>
          </p:nvPr>
        </p:nvSpPr>
        <p:spPr>
          <a:xfrm>
            <a:off x="1741714" y="1447800"/>
            <a:ext cx="8915400" cy="5029200"/>
          </a:xfrm>
        </p:spPr>
        <p:txBody>
          <a:bodyPr>
            <a:noAutofit/>
          </a:bodyPr>
          <a:lstStyle/>
          <a:p>
            <a:r>
              <a:rPr lang="en-US" sz="3200" b="1" dirty="0">
                <a:solidFill>
                  <a:srgbClr val="002060"/>
                </a:solidFill>
              </a:rPr>
              <a:t>Limited solid data;</a:t>
            </a:r>
          </a:p>
          <a:p>
            <a:endParaRPr lang="en-US" sz="1000" b="1" dirty="0">
              <a:solidFill>
                <a:srgbClr val="002060"/>
              </a:solidFill>
            </a:endParaRPr>
          </a:p>
          <a:p>
            <a:r>
              <a:rPr lang="en-US" sz="3200" b="1" dirty="0">
                <a:solidFill>
                  <a:srgbClr val="002060"/>
                </a:solidFill>
              </a:rPr>
              <a:t>Evidence that decoding &amp; word recognition develop with same processes as typically developing students and often at a faster rate but that comprehension skills do not develop alongside word recognition skills;</a:t>
            </a:r>
          </a:p>
          <a:p>
            <a:endParaRPr lang="en-US" sz="1000" b="1" dirty="0">
              <a:solidFill>
                <a:srgbClr val="002060"/>
              </a:solidFill>
            </a:endParaRPr>
          </a:p>
          <a:p>
            <a:r>
              <a:rPr lang="en-US" sz="3200" b="1" dirty="0">
                <a:solidFill>
                  <a:srgbClr val="002060"/>
                </a:solidFill>
              </a:rPr>
              <a:t>More than 65% of students with ASD with measurable reading skills demonstrate comprehension difficulties.</a:t>
            </a:r>
          </a:p>
          <a:p>
            <a:pPr marL="0" indent="0">
              <a:buNone/>
            </a:pPr>
            <a:endParaRPr lang="en-US" sz="3200" b="1" dirty="0">
              <a:solidFill>
                <a:srgbClr val="002060"/>
              </a:solidFill>
            </a:endParaRPr>
          </a:p>
          <a:p>
            <a:endParaRPr lang="en-US" sz="3200" b="1" dirty="0">
              <a:solidFill>
                <a:srgbClr val="002060"/>
              </a:solidFill>
            </a:endParaRPr>
          </a:p>
        </p:txBody>
      </p:sp>
      <p:pic>
        <p:nvPicPr>
          <p:cNvPr id="26626" name="Picture 2" descr="young boy with blocks that spell out &quot;autism&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52400"/>
            <a:ext cx="1803400" cy="1803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195457" y="6267640"/>
            <a:ext cx="3429000" cy="338554"/>
          </a:xfrm>
          <a:prstGeom prst="rect">
            <a:avLst/>
          </a:prstGeom>
          <a:noFill/>
        </p:spPr>
        <p:txBody>
          <a:bodyPr wrap="square" rtlCol="0">
            <a:spAutoFit/>
          </a:bodyPr>
          <a:lstStyle/>
          <a:p>
            <a:r>
              <a:rPr lang="en-US" sz="1600" b="1" dirty="0">
                <a:solidFill>
                  <a:srgbClr val="002060"/>
                </a:solidFill>
              </a:rPr>
              <a:t>Randi, Newman &amp; </a:t>
            </a:r>
            <a:r>
              <a:rPr lang="en-US" sz="1600" b="1" dirty="0" err="1">
                <a:solidFill>
                  <a:srgbClr val="002060"/>
                </a:solidFill>
              </a:rPr>
              <a:t>Grigorenko</a:t>
            </a:r>
            <a:r>
              <a:rPr lang="en-US" sz="1600" b="1" dirty="0">
                <a:solidFill>
                  <a:srgbClr val="002060"/>
                </a:solidFill>
              </a:rPr>
              <a:t>, 2010</a:t>
            </a:r>
            <a:endParaRPr lang="en-US" sz="1600" b="1" dirty="0">
              <a:solidFill>
                <a:srgbClr val="002060"/>
              </a:solidFill>
            </a:endParaRPr>
          </a:p>
        </p:txBody>
      </p:sp>
    </p:spTree>
    <p:extLst>
      <p:ext uri="{BB962C8B-B14F-4D97-AF65-F5344CB8AC3E}">
        <p14:creationId xmlns:p14="http://schemas.microsoft.com/office/powerpoint/2010/main" val="3159169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Title 1"/>
          <p:cNvSpPr>
            <a:spLocks noGrp="1"/>
          </p:cNvSpPr>
          <p:nvPr>
            <p:ph type="title"/>
          </p:nvPr>
        </p:nvSpPr>
        <p:spPr>
          <a:xfrm>
            <a:off x="1981200" y="152400"/>
            <a:ext cx="6629400" cy="838200"/>
          </a:xfrm>
          <a:solidFill>
            <a:schemeClr val="tx1">
              <a:lumMod val="65000"/>
              <a:lumOff val="35000"/>
            </a:schemeClr>
          </a:solidFill>
        </p:spPr>
        <p:txBody>
          <a:bodyPr/>
          <a:lstStyle/>
          <a:p>
            <a:pPr>
              <a:defRPr/>
            </a:pPr>
            <a:r>
              <a:rPr lang="en-US" altLang="en-US" dirty="0" smtClean="0"/>
              <a:t>Russell and Fast Food</a:t>
            </a:r>
          </a:p>
        </p:txBody>
      </p:sp>
      <p:graphicFrame>
        <p:nvGraphicFramePr>
          <p:cNvPr id="243715" name="Content Placeholder 3" descr="fast food phrases word matching activity"/>
          <p:cNvGraphicFramePr>
            <a:graphicFrameLocks noGrp="1" noChangeAspect="1"/>
          </p:cNvGraphicFramePr>
          <p:nvPr>
            <p:ph idx="1"/>
            <p:extLst/>
          </p:nvPr>
        </p:nvGraphicFramePr>
        <p:xfrm>
          <a:off x="3992564" y="1600201"/>
          <a:ext cx="4206875" cy="4524375"/>
        </p:xfrm>
        <a:graphic>
          <a:graphicData uri="http://schemas.openxmlformats.org/presentationml/2006/ole">
            <mc:AlternateContent xmlns:mc="http://schemas.openxmlformats.org/markup-compatibility/2006">
              <mc:Choice xmlns:v="urn:schemas-microsoft-com:vml" Requires="v">
                <p:oleObj spid="_x0000_s2051" name="Document" r:id="rId3" imgW="6116771" imgH="6578447" progId="Word.Document.12">
                  <p:embed/>
                </p:oleObj>
              </mc:Choice>
              <mc:Fallback>
                <p:oleObj name="Document" r:id="rId3" imgW="6116771" imgH="6578447" progId="Word.Document.12">
                  <p:embed/>
                  <p:pic>
                    <p:nvPicPr>
                      <p:cNvPr id="243715" name="Content Placeholder 3" descr="fast food phrases word matching activity"/>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2564" y="1600201"/>
                        <a:ext cx="42068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43716" name="Picture 2" descr="fast food log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1251" y="0"/>
            <a:ext cx="19145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991632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Cars characters identification activity"/>
          <p:cNvGraphicFramePr>
            <a:graphicFrameLocks noGrp="1" noChangeAspect="1"/>
          </p:cNvGraphicFramePr>
          <p:nvPr>
            <p:ph idx="1"/>
            <p:extLst/>
          </p:nvPr>
        </p:nvGraphicFramePr>
        <p:xfrm>
          <a:off x="3581400" y="152401"/>
          <a:ext cx="4724400" cy="6530975"/>
        </p:xfrm>
        <a:graphic>
          <a:graphicData uri="http://schemas.openxmlformats.org/presentationml/2006/ole">
            <mc:AlternateContent xmlns:mc="http://schemas.openxmlformats.org/markup-compatibility/2006">
              <mc:Choice xmlns:v="urn:schemas-microsoft-com:vml" Requires="v">
                <p:oleObj spid="_x0000_s3075" name="Document" r:id="rId3" imgW="5942845" imgH="8216676" progId="Word.Document.12">
                  <p:embed/>
                </p:oleObj>
              </mc:Choice>
              <mc:Fallback>
                <p:oleObj name="Document" r:id="rId3" imgW="5942845" imgH="8216676" progId="Word.Document.12">
                  <p:embed/>
                  <p:pic>
                    <p:nvPicPr>
                      <p:cNvPr id="4" name="Content Placeholder 3" descr="Cars characters identification activity"/>
                      <p:cNvPicPr/>
                      <p:nvPr/>
                    </p:nvPicPr>
                    <p:blipFill>
                      <a:blip r:embed="rId4"/>
                      <a:stretch>
                        <a:fillRect/>
                      </a:stretch>
                    </p:blipFill>
                    <p:spPr>
                      <a:xfrm>
                        <a:off x="3581400" y="152401"/>
                        <a:ext cx="4724400" cy="6530975"/>
                      </a:xfrm>
                      <a:prstGeom prst="rect">
                        <a:avLst/>
                      </a:prstGeom>
                    </p:spPr>
                  </p:pic>
                </p:oleObj>
              </mc:Fallback>
            </mc:AlternateContent>
          </a:graphicData>
        </a:graphic>
      </p:graphicFrame>
    </p:spTree>
    <p:extLst>
      <p:ext uri="{BB962C8B-B14F-4D97-AF65-F5344CB8AC3E}">
        <p14:creationId xmlns:p14="http://schemas.microsoft.com/office/powerpoint/2010/main" val="3608259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691" y="274638"/>
            <a:ext cx="8772709" cy="944562"/>
          </a:xfrm>
        </p:spPr>
        <p:txBody>
          <a:bodyPr>
            <a:normAutofit/>
          </a:bodyPr>
          <a:lstStyle/>
          <a:p>
            <a:r>
              <a:rPr lang="en-US" b="1" dirty="0" smtClean="0">
                <a:solidFill>
                  <a:srgbClr val="002060"/>
                </a:solidFill>
              </a:rPr>
              <a:t>Match Evidence </a:t>
            </a:r>
            <a:r>
              <a:rPr lang="en-US" b="1" dirty="0">
                <a:solidFill>
                  <a:srgbClr val="002060"/>
                </a:solidFill>
              </a:rPr>
              <a:t>with READABILITY</a:t>
            </a:r>
            <a:br>
              <a:rPr lang="en-US" b="1" dirty="0">
                <a:solidFill>
                  <a:srgbClr val="002060"/>
                </a:solidFill>
              </a:rPr>
            </a:br>
            <a:r>
              <a:rPr lang="en-US" sz="1600" b="1" dirty="0">
                <a:solidFill>
                  <a:srgbClr val="002060"/>
                </a:solidFill>
              </a:rPr>
              <a:t>http://www.interventioncentral.org/teacher-resources/oral-reading-fluency-passages-generator</a:t>
            </a:r>
          </a:p>
        </p:txBody>
      </p:sp>
      <p:pic>
        <p:nvPicPr>
          <p:cNvPr id="37893" name="Picture 5" descr="list of readability estimate formu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285" y="3810000"/>
            <a:ext cx="3355710" cy="27091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4" name="Picture 6" descr="Oral reading fluency passage generator on intervention central webs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0286" y="1357345"/>
            <a:ext cx="3117320" cy="21452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0" name="Picture 2" descr="cover of women's health magazine&#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80392">
            <a:off x="2067736" y="1689545"/>
            <a:ext cx="2824675" cy="3771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3" descr="cover of Better Homes and Gardens magaz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87527">
            <a:off x="4290403" y="1909059"/>
            <a:ext cx="2349435" cy="31623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2" name="Picture 4" descr="cover of Fitness magaz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0738" y="3072433"/>
            <a:ext cx="2575724" cy="3499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518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rmAutofit/>
          </a:bodyPr>
          <a:lstStyle/>
          <a:p>
            <a:r>
              <a:rPr lang="en-US" sz="5400" b="1" dirty="0">
                <a:solidFill>
                  <a:srgbClr val="002060"/>
                </a:solidFill>
              </a:rPr>
              <a:t>Women’s Health</a:t>
            </a:r>
            <a:endParaRPr lang="en-US" sz="5400" b="1" dirty="0">
              <a:solidFill>
                <a:srgbClr val="002060"/>
              </a:solidFill>
            </a:endParaRPr>
          </a:p>
        </p:txBody>
      </p:sp>
      <p:pic>
        <p:nvPicPr>
          <p:cNvPr id="24580" name="Picture 4" descr="example of readability estimates for Women's Health maga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51857"/>
            <a:ext cx="7315200" cy="5161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4209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rmAutofit/>
          </a:bodyPr>
          <a:lstStyle/>
          <a:p>
            <a:r>
              <a:rPr lang="en-US" sz="5400" b="1" dirty="0">
                <a:solidFill>
                  <a:srgbClr val="002060"/>
                </a:solidFill>
              </a:rPr>
              <a:t>Better Homes and Gardens</a:t>
            </a:r>
            <a:endParaRPr lang="en-US" sz="5400" b="1" dirty="0">
              <a:solidFill>
                <a:srgbClr val="002060"/>
              </a:solidFill>
            </a:endParaRPr>
          </a:p>
        </p:txBody>
      </p:sp>
      <p:pic>
        <p:nvPicPr>
          <p:cNvPr id="24578" name="Picture 2" descr="Readability Estimates for Better Homes and Gardens maga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1295400"/>
            <a:ext cx="7622779" cy="518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992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rmAutofit/>
          </a:bodyPr>
          <a:lstStyle/>
          <a:p>
            <a:r>
              <a:rPr lang="en-US" sz="5400" b="1" dirty="0">
                <a:solidFill>
                  <a:srgbClr val="002060"/>
                </a:solidFill>
              </a:rPr>
              <a:t>Fitness</a:t>
            </a:r>
            <a:endParaRPr lang="en-US" sz="5400" b="1" dirty="0">
              <a:solidFill>
                <a:srgbClr val="002060"/>
              </a:solidFill>
            </a:endParaRPr>
          </a:p>
        </p:txBody>
      </p:sp>
      <p:pic>
        <p:nvPicPr>
          <p:cNvPr id="24579" name="Picture 3" descr="Readability Estimates for Fitness maga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944" y="1219200"/>
            <a:ext cx="7404847" cy="533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861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2825" y="4686072"/>
            <a:ext cx="3886200" cy="1470025"/>
          </a:xfrm>
        </p:spPr>
        <p:txBody>
          <a:bodyPr>
            <a:normAutofit fontScale="90000"/>
          </a:bodyPr>
          <a:lstStyle/>
          <a:p>
            <a:r>
              <a:rPr lang="en-US" b="1" dirty="0"/>
              <a:t>The Top 10:</a:t>
            </a:r>
            <a:br>
              <a:rPr lang="en-US" b="1" dirty="0"/>
            </a:br>
            <a:r>
              <a:rPr lang="en-US" sz="2000" b="1" dirty="0"/>
              <a:t/>
            </a:r>
            <a:br>
              <a:rPr lang="en-US" sz="2000" b="1" dirty="0"/>
            </a:br>
            <a:r>
              <a:rPr lang="en-US" b="1" dirty="0"/>
              <a:t>Characteristics of ASD that Impact LITERACY</a:t>
            </a:r>
            <a:br>
              <a:rPr lang="en-US" b="1" dirty="0"/>
            </a:br>
            <a:endParaRPr lang="en-US" dirty="0"/>
          </a:p>
        </p:txBody>
      </p:sp>
      <p:graphicFrame>
        <p:nvGraphicFramePr>
          <p:cNvPr id="5" name="Diagram 4" descr="Diagram of the top 10 characteristics of ASD that impact literacy"/>
          <p:cNvGraphicFramePr/>
          <p:nvPr>
            <p:extLst>
              <p:ext uri="{D42A27DB-BD31-4B8C-83A1-F6EECF244321}">
                <p14:modId xmlns:p14="http://schemas.microsoft.com/office/powerpoint/2010/main" val="251083442"/>
              </p:ext>
            </p:extLst>
          </p:nvPr>
        </p:nvGraphicFramePr>
        <p:xfrm>
          <a:off x="200297" y="13061"/>
          <a:ext cx="11874136" cy="6596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2272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rPr>
              <a:t>Interrelatedness of Characteristics</a:t>
            </a:r>
            <a:r>
              <a:rPr lang="en-US" b="1" dirty="0">
                <a:solidFill>
                  <a:srgbClr val="002060"/>
                </a:solidFill>
              </a:rPr>
              <a:t/>
            </a:r>
            <a:br>
              <a:rPr lang="en-US" b="1" dirty="0">
                <a:solidFill>
                  <a:srgbClr val="002060"/>
                </a:solidFill>
              </a:rPr>
            </a:br>
            <a:r>
              <a:rPr lang="en-US" sz="4000" b="1" dirty="0">
                <a:solidFill>
                  <a:srgbClr val="002060"/>
                </a:solidFill>
              </a:rPr>
              <a:t>Selection of Top Examples</a:t>
            </a:r>
            <a:endParaRPr lang="en-US" sz="4000" b="1" dirty="0">
              <a:solidFill>
                <a:srgbClr val="002060"/>
              </a:solidFill>
            </a:endParaRPr>
          </a:p>
        </p:txBody>
      </p:sp>
      <p:pic>
        <p:nvPicPr>
          <p:cNvPr id="38914" name="Picture 2" descr="ge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81200"/>
            <a:ext cx="7395210" cy="411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4054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rPr>
              <a:t>ASD Impact on Literacy Checklist</a:t>
            </a:r>
            <a:br>
              <a:rPr lang="en-US" b="1" dirty="0" smtClean="0">
                <a:solidFill>
                  <a:srgbClr val="002060"/>
                </a:solidFill>
              </a:rPr>
            </a:br>
            <a:r>
              <a:rPr lang="en-US" b="1" dirty="0" smtClean="0">
                <a:solidFill>
                  <a:srgbClr val="002060"/>
                </a:solidFill>
              </a:rPr>
              <a:t>The TOP 10</a:t>
            </a:r>
            <a:endParaRPr lang="en-US" b="1" dirty="0">
              <a:solidFill>
                <a:srgbClr val="002060"/>
              </a:solidFill>
            </a:endParaRPr>
          </a:p>
        </p:txBody>
      </p:sp>
      <p:pic>
        <p:nvPicPr>
          <p:cNvPr id="44034" name="Picture 2" descr="impact on literacy check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00200"/>
            <a:ext cx="7010400" cy="4886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14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a:solidFill>
                  <a:srgbClr val="002060"/>
                </a:solidFill>
              </a:rPr>
              <a:t>Characteristics of ASD that Impact Literacy</a:t>
            </a:r>
            <a:br>
              <a:rPr lang="en-US" sz="3600" b="1" dirty="0">
                <a:solidFill>
                  <a:srgbClr val="002060"/>
                </a:solidFill>
              </a:rPr>
            </a:br>
            <a:r>
              <a:rPr lang="en-US" sz="2800" b="1" dirty="0">
                <a:solidFill>
                  <a:srgbClr val="002060"/>
                </a:solidFill>
              </a:rPr>
              <a:t>Joint Attention &amp; Social Engagement</a:t>
            </a:r>
            <a:endParaRPr lang="en-US" sz="2800" b="1" dirty="0">
              <a:solidFill>
                <a:srgbClr val="002060"/>
              </a:solidFill>
            </a:endParaRPr>
          </a:p>
        </p:txBody>
      </p:sp>
      <p:graphicFrame>
        <p:nvGraphicFramePr>
          <p:cNvPr id="2" name="Table 1" descr="Joint attention &amp; social engagement impact on literacy "/>
          <p:cNvGraphicFramePr>
            <a:graphicFrameLocks noGrp="1"/>
          </p:cNvGraphicFramePr>
          <p:nvPr>
            <p:extLst/>
          </p:nvPr>
        </p:nvGraphicFramePr>
        <p:xfrm>
          <a:off x="1752600" y="1445388"/>
          <a:ext cx="8458200" cy="3022600"/>
        </p:xfrm>
        <a:graphic>
          <a:graphicData uri="http://schemas.openxmlformats.org/drawingml/2006/table">
            <a:tbl>
              <a:tblPr firstRow="1" bandRow="1">
                <a:tableStyleId>{5940675A-B579-460E-94D1-54222C63F5DA}</a:tableStyleId>
              </a:tblPr>
              <a:tblGrid>
                <a:gridCol w="2114550">
                  <a:extLst>
                    <a:ext uri="{9D8B030D-6E8A-4147-A177-3AD203B41FA5}">
                      <a16:colId xmlns:a16="http://schemas.microsoft.com/office/drawing/2014/main" val="20000"/>
                    </a:ext>
                  </a:extLst>
                </a:gridCol>
                <a:gridCol w="527685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tblGrid>
              <a:tr h="370840">
                <a:tc gridSpan="4">
                  <a:txBody>
                    <a:bodyPr/>
                    <a:lstStyle/>
                    <a:p>
                      <a:r>
                        <a:rPr lang="en-US" sz="1500" b="1" dirty="0" smtClean="0"/>
                        <a:t>Joint</a:t>
                      </a:r>
                      <a:r>
                        <a:rPr lang="en-US" sz="1500" b="1" baseline="0" dirty="0" smtClean="0"/>
                        <a:t> Attention &amp; Social Engagement: </a:t>
                      </a:r>
                      <a:r>
                        <a:rPr lang="en-US" sz="1500" baseline="0" dirty="0" smtClean="0"/>
                        <a:t>The ability to respond to and engage in shared, enjoyable experiences including looking to others to understand how they feel about their experiences and imitation others to learn new skills. </a:t>
                      </a:r>
                      <a:endParaRPr lang="en-US" sz="15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rowSpan="4">
                  <a:txBody>
                    <a:bodyPr/>
                    <a:lstStyle/>
                    <a:p>
                      <a:pPr algn="ctr"/>
                      <a:r>
                        <a:rPr lang="en-US" sz="1500" dirty="0" smtClean="0"/>
                        <a:t>How deficits in joint attention</a:t>
                      </a:r>
                      <a:r>
                        <a:rPr lang="en-US" sz="1500" baseline="0" dirty="0" smtClean="0"/>
                        <a:t> &amp; social engagement may impact literacy</a:t>
                      </a:r>
                      <a:endParaRPr lang="en-US" sz="1500" dirty="0"/>
                    </a:p>
                  </a:txBody>
                  <a:tcPr anchor="ctr"/>
                </a:tc>
                <a:tc>
                  <a:txBody>
                    <a:bodyPr/>
                    <a:lstStyle/>
                    <a:p>
                      <a:r>
                        <a:rPr lang="en-US" sz="1500" dirty="0" smtClean="0"/>
                        <a:t>Lack of shared interest in the reading experience</a:t>
                      </a:r>
                      <a:r>
                        <a:rPr lang="en-US" sz="1500" baseline="0" dirty="0" smtClean="0"/>
                        <a:t> resulting in missed learning opportunities. </a:t>
                      </a:r>
                      <a:endParaRPr lang="en-US" sz="1500" dirty="0"/>
                    </a:p>
                  </a:txBody>
                  <a:tcPr/>
                </a:tc>
                <a:tc>
                  <a:txBody>
                    <a:bodyPr/>
                    <a:lstStyle/>
                    <a:p>
                      <a:endParaRPr lang="en-US" sz="1500"/>
                    </a:p>
                  </a:txBody>
                  <a:tcPr/>
                </a:tc>
                <a:tc>
                  <a:txBody>
                    <a:bodyPr/>
                    <a:lstStyle/>
                    <a:p>
                      <a:endParaRPr lang="en-US" sz="1500"/>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sz="1500" dirty="0" smtClean="0"/>
                        <a:t>Lack of imitation skills to practice the behaviors</a:t>
                      </a:r>
                      <a:r>
                        <a:rPr lang="en-US" sz="1500" baseline="0" dirty="0" smtClean="0"/>
                        <a:t> of reading and to develop new interests. </a:t>
                      </a:r>
                      <a:endParaRPr lang="en-US" sz="1500" dirty="0"/>
                    </a:p>
                  </a:txBody>
                  <a:tcPr/>
                </a:tc>
                <a:tc>
                  <a:txBody>
                    <a:bodyPr/>
                    <a:lstStyle/>
                    <a:p>
                      <a:endParaRPr lang="en-US" sz="1500" dirty="0"/>
                    </a:p>
                  </a:txBody>
                  <a:tcPr/>
                </a:tc>
                <a:tc>
                  <a:txBody>
                    <a:bodyPr/>
                    <a:lstStyle/>
                    <a:p>
                      <a:endParaRPr lang="en-US" sz="1500"/>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sz="1500" dirty="0" smtClean="0"/>
                        <a:t>Lack of social engagement that enhances</a:t>
                      </a:r>
                      <a:r>
                        <a:rPr lang="en-US" sz="1500" baseline="0" dirty="0" smtClean="0"/>
                        <a:t> vocabulary development and increases experiences for background knowledge. </a:t>
                      </a:r>
                      <a:endParaRPr lang="en-US" sz="1500" dirty="0"/>
                    </a:p>
                  </a:txBody>
                  <a:tcPr/>
                </a:tc>
                <a:tc>
                  <a:txBody>
                    <a:bodyPr/>
                    <a:lstStyle/>
                    <a:p>
                      <a:endParaRPr lang="en-US" sz="1500" dirty="0"/>
                    </a:p>
                  </a:txBody>
                  <a:tcPr/>
                </a:tc>
                <a:tc>
                  <a:txBody>
                    <a:bodyPr/>
                    <a:lstStyle/>
                    <a:p>
                      <a:endParaRPr lang="en-US" sz="1500" dirty="0"/>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sz="1500" dirty="0" smtClean="0"/>
                        <a:t>OTHER (describe): </a:t>
                      </a:r>
                      <a:endParaRPr lang="en-US" sz="1500" dirty="0"/>
                    </a:p>
                  </a:txBody>
                  <a:tcPr/>
                </a:tc>
                <a:tc>
                  <a:txBody>
                    <a:bodyPr/>
                    <a:lstStyle/>
                    <a:p>
                      <a:endParaRPr lang="en-US" sz="1500"/>
                    </a:p>
                  </a:txBody>
                  <a:tcPr/>
                </a:tc>
                <a:tc>
                  <a:txBody>
                    <a:bodyPr/>
                    <a:lstStyle/>
                    <a:p>
                      <a:endParaRPr lang="en-US" sz="15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89817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rgbClr val="002060"/>
                </a:solidFill>
              </a:rPr>
              <a:t>HOW TO TEACH </a:t>
            </a:r>
            <a:br>
              <a:rPr lang="en-US" sz="4800" b="1" dirty="0">
                <a:solidFill>
                  <a:srgbClr val="002060"/>
                </a:solidFill>
              </a:rPr>
            </a:br>
            <a:r>
              <a:rPr lang="en-US" sz="4800" b="1" dirty="0">
                <a:solidFill>
                  <a:srgbClr val="002060"/>
                </a:solidFill>
              </a:rPr>
              <a:t>STUDENTS WITH ASD TO READ</a:t>
            </a:r>
            <a:endParaRPr lang="en-US" sz="4800" b="1" dirty="0">
              <a:solidFill>
                <a:srgbClr val="002060"/>
              </a:solidFill>
            </a:endParaRPr>
          </a:p>
        </p:txBody>
      </p:sp>
      <p:sp>
        <p:nvSpPr>
          <p:cNvPr id="3" name="Content Placeholder 2"/>
          <p:cNvSpPr>
            <a:spLocks noGrp="1"/>
          </p:cNvSpPr>
          <p:nvPr>
            <p:ph idx="1"/>
          </p:nvPr>
        </p:nvSpPr>
        <p:spPr>
          <a:xfrm>
            <a:off x="1981200" y="1981201"/>
            <a:ext cx="8229600" cy="4144963"/>
          </a:xfrm>
        </p:spPr>
        <p:txBody>
          <a:bodyPr>
            <a:normAutofit/>
          </a:bodyPr>
          <a:lstStyle/>
          <a:p>
            <a:pPr marL="0" indent="0" algn="ctr">
              <a:buNone/>
            </a:pPr>
            <a:r>
              <a:rPr lang="en-US" sz="5400" b="1" dirty="0">
                <a:solidFill>
                  <a:srgbClr val="EF8D21"/>
                </a:solidFill>
              </a:rPr>
              <a:t>Meaningful Access to Authentic Curriculum</a:t>
            </a:r>
            <a:endParaRPr lang="en-US" sz="5400" b="1" dirty="0">
              <a:solidFill>
                <a:srgbClr val="EF8D21"/>
              </a:solidFill>
            </a:endParaRPr>
          </a:p>
        </p:txBody>
      </p:sp>
      <p:pic>
        <p:nvPicPr>
          <p:cNvPr id="8194" name="Picture 2" descr="blacks that spell out &quot;engagemen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755571"/>
            <a:ext cx="7200900" cy="27159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4291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a:solidFill>
                  <a:srgbClr val="002060"/>
                </a:solidFill>
              </a:rPr>
              <a:t>Characteristics of ASD that Impact Literacy</a:t>
            </a:r>
            <a:br>
              <a:rPr lang="en-US" sz="3600" b="1" dirty="0">
                <a:solidFill>
                  <a:srgbClr val="002060"/>
                </a:solidFill>
              </a:rPr>
            </a:br>
            <a:r>
              <a:rPr lang="en-US" sz="2800" b="1" dirty="0">
                <a:solidFill>
                  <a:srgbClr val="002060"/>
                </a:solidFill>
              </a:rPr>
              <a:t>Theory of Mind &amp; Social Emotional Reciprocity</a:t>
            </a:r>
            <a:endParaRPr lang="en-US" sz="2800" b="1" dirty="0">
              <a:solidFill>
                <a:srgbClr val="002060"/>
              </a:solidFill>
            </a:endParaRPr>
          </a:p>
        </p:txBody>
      </p:sp>
      <p:graphicFrame>
        <p:nvGraphicFramePr>
          <p:cNvPr id="2" name="Table 1" descr="Theory of Mind &amp; Social / Emotional Reciprocity impact on Literacy"/>
          <p:cNvGraphicFramePr>
            <a:graphicFrameLocks noGrp="1"/>
          </p:cNvGraphicFramePr>
          <p:nvPr>
            <p:extLst/>
          </p:nvPr>
        </p:nvGraphicFramePr>
        <p:xfrm>
          <a:off x="1676400" y="1600200"/>
          <a:ext cx="8534400" cy="2656840"/>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370840">
                <a:tc gridSpan="4">
                  <a:txBody>
                    <a:bodyPr/>
                    <a:lstStyle/>
                    <a:p>
                      <a:r>
                        <a:rPr lang="en-US" sz="1400" b="1" dirty="0" smtClean="0"/>
                        <a:t>Theory of Mind &amp; Social / Emotional Reciprocity: </a:t>
                      </a:r>
                      <a:r>
                        <a:rPr lang="en-US" sz="1400" dirty="0" smtClean="0"/>
                        <a:t>The ability to recognize and interpret</a:t>
                      </a:r>
                      <a:r>
                        <a:rPr lang="en-US" sz="1400" baseline="0" dirty="0" smtClean="0"/>
                        <a:t> the thoughts, perspectives, intentions, and emotions of others to predict their behavior; Understanding emotions through descriptions of body language and facial expressions. </a:t>
                      </a:r>
                      <a:endParaRPr lang="en-US" sz="1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rowSpan="4">
                  <a:txBody>
                    <a:bodyPr/>
                    <a:lstStyle/>
                    <a:p>
                      <a:pPr algn="ctr"/>
                      <a:r>
                        <a:rPr lang="en-US" sz="1400" dirty="0" smtClean="0"/>
                        <a:t>How deficits</a:t>
                      </a:r>
                      <a:r>
                        <a:rPr lang="en-US" sz="1400" baseline="0" dirty="0" smtClean="0"/>
                        <a:t> in Theory of Mind and Social / Emotional Reciprocity may impact literacy: </a:t>
                      </a:r>
                      <a:endParaRPr lang="en-US" sz="1400" dirty="0"/>
                    </a:p>
                  </a:txBody>
                  <a:tcPr anchor="ctr"/>
                </a:tc>
                <a:tc>
                  <a:txBody>
                    <a:bodyPr/>
                    <a:lstStyle/>
                    <a:p>
                      <a:r>
                        <a:rPr lang="en-US" sz="1400" dirty="0" smtClean="0"/>
                        <a:t>Difficulty</a:t>
                      </a:r>
                      <a:r>
                        <a:rPr lang="en-US" sz="1400" baseline="0" dirty="0" smtClean="0"/>
                        <a:t> understanding the perspectives and emotional states of characters and/or author. </a:t>
                      </a:r>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0001"/>
                  </a:ext>
                </a:extLst>
              </a:tr>
              <a:tr h="370840">
                <a:tc vMerge="1">
                  <a:txBody>
                    <a:bodyPr/>
                    <a:lstStyle/>
                    <a:p>
                      <a:endParaRPr lang="en-US" sz="1400" dirty="0"/>
                    </a:p>
                  </a:txBody>
                  <a:tcPr/>
                </a:tc>
                <a:tc>
                  <a:txBody>
                    <a:bodyPr/>
                    <a:lstStyle/>
                    <a:p>
                      <a:r>
                        <a:rPr lang="en-US" sz="1400" dirty="0" smtClean="0"/>
                        <a:t>Difficulty predicting</a:t>
                      </a:r>
                      <a:r>
                        <a:rPr lang="en-US" sz="1400" baseline="0" dirty="0" smtClean="0"/>
                        <a:t> or making inferences about the future behavior of characters. </a:t>
                      </a:r>
                      <a:endParaRPr lang="en-US" sz="1400" dirty="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10002"/>
                  </a:ext>
                </a:extLst>
              </a:tr>
              <a:tr h="370840">
                <a:tc vMerge="1">
                  <a:txBody>
                    <a:bodyPr/>
                    <a:lstStyle/>
                    <a:p>
                      <a:endParaRPr lang="en-US" sz="1400" dirty="0"/>
                    </a:p>
                  </a:txBody>
                  <a:tcPr/>
                </a:tc>
                <a:tc>
                  <a:txBody>
                    <a:bodyPr/>
                    <a:lstStyle/>
                    <a:p>
                      <a:r>
                        <a:rPr lang="en-US" sz="1400" dirty="0" smtClean="0"/>
                        <a:t>Difficulty understanding</a:t>
                      </a:r>
                      <a:r>
                        <a:rPr lang="en-US" sz="1400" baseline="0" dirty="0" smtClean="0"/>
                        <a:t> the emotional states of characters based on body language and facial expression descriptions in the text. </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3"/>
                  </a:ext>
                </a:extLst>
              </a:tr>
              <a:tr h="370840">
                <a:tc vMerge="1">
                  <a:txBody>
                    <a:bodyPr/>
                    <a:lstStyle/>
                    <a:p>
                      <a:endParaRPr lang="en-US" sz="1400" dirty="0"/>
                    </a:p>
                  </a:txBody>
                  <a:tcPr/>
                </a:tc>
                <a:tc>
                  <a:txBody>
                    <a:bodyPr/>
                    <a:lstStyle/>
                    <a:p>
                      <a:r>
                        <a:rPr lang="en-US" sz="1400" dirty="0" smtClean="0"/>
                        <a:t>OTHER (describe): </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76891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solidFill>
                  <a:srgbClr val="002060"/>
                </a:solidFill>
              </a:rPr>
              <a:t>Characteristics of ASD that Impact Literacy</a:t>
            </a:r>
            <a:br>
              <a:rPr lang="en-US" sz="3600" b="1" dirty="0">
                <a:solidFill>
                  <a:srgbClr val="002060"/>
                </a:solidFill>
              </a:rPr>
            </a:br>
            <a:r>
              <a:rPr lang="en-US" sz="3600" b="1" dirty="0">
                <a:solidFill>
                  <a:srgbClr val="002060"/>
                </a:solidFill>
              </a:rPr>
              <a:t>Central Coherence</a:t>
            </a:r>
            <a:endParaRPr lang="en-US" sz="3600" b="1" dirty="0">
              <a:solidFill>
                <a:srgbClr val="002060"/>
              </a:solidFill>
            </a:endParaRPr>
          </a:p>
        </p:txBody>
      </p:sp>
      <p:graphicFrame>
        <p:nvGraphicFramePr>
          <p:cNvPr id="2" name="Table 1" descr="Central Coherence Impact on Literacy"/>
          <p:cNvGraphicFramePr>
            <a:graphicFrameLocks noGrp="1"/>
          </p:cNvGraphicFramePr>
          <p:nvPr>
            <p:extLst/>
          </p:nvPr>
        </p:nvGraphicFramePr>
        <p:xfrm>
          <a:off x="1752600" y="1524000"/>
          <a:ext cx="8458200" cy="2270760"/>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tblGrid>
              <a:tr h="370840">
                <a:tc gridSpan="4">
                  <a:txBody>
                    <a:bodyPr/>
                    <a:lstStyle/>
                    <a:p>
                      <a:r>
                        <a:rPr lang="en-US" sz="1600" b="1" dirty="0" smtClean="0"/>
                        <a:t>Central Coherence: </a:t>
                      </a:r>
                      <a:r>
                        <a:rPr lang="en-US" sz="1600" dirty="0" smtClean="0"/>
                        <a:t>Understanding the central tenets of a passage and creating meaning</a:t>
                      </a:r>
                      <a:r>
                        <a:rPr lang="en-US" sz="1600" baseline="0" dirty="0" smtClean="0"/>
                        <a:t> from text details; the ability to integrate details in order to understand the “big picture” of a passage. </a:t>
                      </a:r>
                      <a:endParaRPr lang="en-US" sz="16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rowSpan="4">
                  <a:txBody>
                    <a:bodyPr/>
                    <a:lstStyle/>
                    <a:p>
                      <a:pPr algn="ctr"/>
                      <a:r>
                        <a:rPr lang="en-US" sz="1600" dirty="0" smtClean="0"/>
                        <a:t>How</a:t>
                      </a:r>
                      <a:r>
                        <a:rPr lang="en-US" sz="1600" baseline="0" dirty="0" smtClean="0"/>
                        <a:t> deficits in central coherence may impact literacy</a:t>
                      </a:r>
                      <a:endParaRPr lang="en-US" sz="1600" dirty="0"/>
                    </a:p>
                  </a:txBody>
                  <a:tcPr anchor="ctr"/>
                </a:tc>
                <a:tc>
                  <a:txBody>
                    <a:bodyPr/>
                    <a:lstStyle/>
                    <a:p>
                      <a:r>
                        <a:rPr lang="en-US" sz="1600" dirty="0" smtClean="0"/>
                        <a:t>Over-focus on minor, irrelevant or concrete</a:t>
                      </a:r>
                      <a:r>
                        <a:rPr lang="en-US" sz="1600" baseline="0" dirty="0" smtClean="0"/>
                        <a:t> details in the passage thus missing the main idea(s) or overall purpose of the text. </a:t>
                      </a:r>
                      <a:endParaRPr lang="en-US" sz="16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0001"/>
                  </a:ext>
                </a:extLst>
              </a:tr>
              <a:tr h="370840">
                <a:tc vMerge="1">
                  <a:txBody>
                    <a:bodyPr/>
                    <a:lstStyle/>
                    <a:p>
                      <a:endParaRPr 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Comprehending</a:t>
                      </a:r>
                      <a:r>
                        <a:rPr lang="en-US" sz="1600" baseline="0" dirty="0" smtClean="0"/>
                        <a:t> all the rote facts in the passage but not blending</a:t>
                      </a:r>
                      <a:endParaRPr lang="en-US" sz="16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0002"/>
                  </a:ext>
                </a:extLst>
              </a:tr>
              <a:tr h="370840">
                <a:tc vMerge="1">
                  <a:txBody>
                    <a:bodyPr/>
                    <a:lstStyle/>
                    <a:p>
                      <a:endParaRPr 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Difficulty connecting information at the paragraph or chapter level.</a:t>
                      </a:r>
                      <a:endParaRPr lang="en-US" sz="16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0003"/>
                  </a:ext>
                </a:extLst>
              </a:tr>
              <a:tr h="370840">
                <a:tc vMerge="1">
                  <a:txBody>
                    <a:bodyPr/>
                    <a:lstStyle/>
                    <a:p>
                      <a:endParaRPr lang="en-US" sz="14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OTHER (describe): </a:t>
                      </a:r>
                      <a:endParaRPr lang="en-US" sz="16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831503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Title 1"/>
          <p:cNvSpPr>
            <a:spLocks noGrp="1"/>
          </p:cNvSpPr>
          <p:nvPr>
            <p:ph type="title"/>
          </p:nvPr>
        </p:nvSpPr>
        <p:spPr>
          <a:xfrm>
            <a:off x="1981200" y="0"/>
            <a:ext cx="8229600" cy="914400"/>
          </a:xfrm>
        </p:spPr>
        <p:txBody>
          <a:bodyPr>
            <a:normAutofit fontScale="90000"/>
          </a:bodyPr>
          <a:lstStyle/>
          <a:p>
            <a:r>
              <a:rPr lang="en-US" altLang="en-US" sz="3200"/>
              <a:t>When asked to tell about the picture, the fourth grader replied, "deer."  Do you see it?</a:t>
            </a:r>
          </a:p>
        </p:txBody>
      </p:sp>
      <p:pic>
        <p:nvPicPr>
          <p:cNvPr id="531459" name="Content Placeholder 3" descr="page of a book showing a winter scene with trees, a snowy field, two people in the field, and a deer in the shadow of the trees"/>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914400"/>
            <a:ext cx="9144000" cy="5943600"/>
          </a:xfrm>
        </p:spPr>
      </p:pic>
    </p:spTree>
    <p:extLst>
      <p:ext uri="{BB962C8B-B14F-4D97-AF65-F5344CB8AC3E}">
        <p14:creationId xmlns:p14="http://schemas.microsoft.com/office/powerpoint/2010/main" val="12360678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solidFill>
                  <a:srgbClr val="002060"/>
                </a:solidFill>
              </a:rPr>
              <a:t>Characteristics of ASD that Impact Literacy</a:t>
            </a:r>
            <a:br>
              <a:rPr lang="en-US" sz="3600" b="1" dirty="0">
                <a:solidFill>
                  <a:srgbClr val="002060"/>
                </a:solidFill>
              </a:rPr>
            </a:br>
            <a:r>
              <a:rPr lang="en-US" sz="3600" b="1" dirty="0">
                <a:solidFill>
                  <a:srgbClr val="002060"/>
                </a:solidFill>
              </a:rPr>
              <a:t>Executive Function</a:t>
            </a:r>
            <a:endParaRPr lang="en-US" sz="3600" b="1" dirty="0">
              <a:solidFill>
                <a:srgbClr val="002060"/>
              </a:solidFill>
            </a:endParaRPr>
          </a:p>
        </p:txBody>
      </p:sp>
      <p:graphicFrame>
        <p:nvGraphicFramePr>
          <p:cNvPr id="2" name="Table 1" descr="Executive Function Impact on Literacy "/>
          <p:cNvGraphicFramePr>
            <a:graphicFrameLocks noGrp="1"/>
          </p:cNvGraphicFramePr>
          <p:nvPr>
            <p:extLst>
              <p:ext uri="{D42A27DB-BD31-4B8C-83A1-F6EECF244321}">
                <p14:modId xmlns:p14="http://schemas.microsoft.com/office/powerpoint/2010/main" val="1956328607"/>
              </p:ext>
            </p:extLst>
          </p:nvPr>
        </p:nvGraphicFramePr>
        <p:xfrm>
          <a:off x="1530532" y="1945640"/>
          <a:ext cx="8458200" cy="4368800"/>
        </p:xfrm>
        <a:graphic>
          <a:graphicData uri="http://schemas.openxmlformats.org/drawingml/2006/table">
            <a:tbl>
              <a:tblPr firstRow="1" bandRow="1">
                <a:tableStyleId>{5940675A-B579-460E-94D1-54222C63F5DA}</a:tableStyleId>
              </a:tblPr>
              <a:tblGrid>
                <a:gridCol w="2114550">
                  <a:extLst>
                    <a:ext uri="{9D8B030D-6E8A-4147-A177-3AD203B41FA5}">
                      <a16:colId xmlns:a16="http://schemas.microsoft.com/office/drawing/2014/main" val="20000"/>
                    </a:ext>
                  </a:extLst>
                </a:gridCol>
                <a:gridCol w="520065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tblGrid>
              <a:tr h="863600">
                <a:tc gridSpan="4">
                  <a:txBody>
                    <a:bodyPr/>
                    <a:lstStyle/>
                    <a:p>
                      <a:r>
                        <a:rPr lang="en-US" b="1" dirty="0" smtClean="0"/>
                        <a:t>Executive Function:</a:t>
                      </a:r>
                      <a:r>
                        <a:rPr lang="en-US" b="1" baseline="0" dirty="0" smtClean="0"/>
                        <a:t> </a:t>
                      </a:r>
                      <a:r>
                        <a:rPr lang="en-US" baseline="0" dirty="0" smtClean="0"/>
                        <a:t>The ability to organize information and thoughts for coherency, self-monitor for comprehension, and execute plans of action. </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863600">
                <a:tc rowSpan="4">
                  <a:txBody>
                    <a:bodyPr/>
                    <a:lstStyle/>
                    <a:p>
                      <a:pPr algn="ctr"/>
                      <a:r>
                        <a:rPr lang="en-US" dirty="0" smtClean="0"/>
                        <a:t>How deficits in executive</a:t>
                      </a:r>
                      <a:r>
                        <a:rPr lang="en-US" baseline="0" dirty="0" smtClean="0"/>
                        <a:t> functioning may impact literacy</a:t>
                      </a:r>
                      <a:endParaRPr lang="en-US" dirty="0"/>
                    </a:p>
                  </a:txBody>
                  <a:tcPr anchor="ctr"/>
                </a:tc>
                <a:tc>
                  <a:txBody>
                    <a:bodyPr/>
                    <a:lstStyle/>
                    <a:p>
                      <a:r>
                        <a:rPr lang="en-US" dirty="0" smtClean="0"/>
                        <a:t>Difficulty suppressing</a:t>
                      </a:r>
                      <a:r>
                        <a:rPr lang="en-US" baseline="0" dirty="0" smtClean="0"/>
                        <a:t> irrelevant background knowledge and shifting meaning to different contexts. </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863600">
                <a:tc vMerge="1">
                  <a:txBody>
                    <a:bodyPr/>
                    <a:lstStyle/>
                    <a:p>
                      <a:endParaRPr lang="en-US" dirty="0"/>
                    </a:p>
                  </a:txBody>
                  <a:tcPr/>
                </a:tc>
                <a:tc>
                  <a:txBody>
                    <a:bodyPr/>
                    <a:lstStyle/>
                    <a:p>
                      <a:r>
                        <a:rPr lang="en-US" dirty="0" smtClean="0"/>
                        <a:t>Making irrelevant</a:t>
                      </a:r>
                      <a:r>
                        <a:rPr lang="en-US" baseline="0" dirty="0" smtClean="0"/>
                        <a:t> connections between contexts, concepts, or relationships. </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863600">
                <a:tc vMerge="1">
                  <a:txBody>
                    <a:bodyPr/>
                    <a:lstStyle/>
                    <a:p>
                      <a:endParaRPr lang="en-US" dirty="0"/>
                    </a:p>
                  </a:txBody>
                  <a:tcPr/>
                </a:tc>
                <a:tc>
                  <a:txBody>
                    <a:bodyPr/>
                    <a:lstStyle/>
                    <a:p>
                      <a:r>
                        <a:rPr lang="en-US" dirty="0" smtClean="0"/>
                        <a:t>Difficulty organizing and planning the reading experience</a:t>
                      </a:r>
                      <a:r>
                        <a:rPr lang="en-US" baseline="0" dirty="0" smtClean="0"/>
                        <a:t> (e.g. timelines for reading long texts) and self-monitoring for understanding (meta-cognition). </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863600">
                <a:tc vMerge="1">
                  <a:txBody>
                    <a:bodyPr/>
                    <a:lstStyle/>
                    <a:p>
                      <a:endParaRPr lang="en-US" dirty="0"/>
                    </a:p>
                  </a:txBody>
                  <a:tcPr/>
                </a:tc>
                <a:tc>
                  <a:txBody>
                    <a:bodyPr/>
                    <a:lstStyle/>
                    <a:p>
                      <a:r>
                        <a:rPr lang="en-US" dirty="0" smtClean="0"/>
                        <a:t>OTHER (describe):</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168568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304800"/>
            <a:ext cx="8229600" cy="1143000"/>
          </a:xfrm>
        </p:spPr>
        <p:txBody>
          <a:bodyPr/>
          <a:lstStyle/>
          <a:p>
            <a:r>
              <a:rPr lang="en-US" sz="3600" b="1" dirty="0">
                <a:solidFill>
                  <a:srgbClr val="002060"/>
                </a:solidFill>
              </a:rPr>
              <a:t>Characteristics of ASD that Impact Literacy</a:t>
            </a:r>
            <a:br>
              <a:rPr lang="en-US" sz="3600" b="1" dirty="0">
                <a:solidFill>
                  <a:srgbClr val="002060"/>
                </a:solidFill>
              </a:rPr>
            </a:br>
            <a:r>
              <a:rPr lang="en-US" sz="3200" b="1" dirty="0">
                <a:solidFill>
                  <a:srgbClr val="002060"/>
                </a:solidFill>
              </a:rPr>
              <a:t>Restricted Interests and Motivation</a:t>
            </a:r>
            <a:endParaRPr lang="en-US" sz="3200" b="1" dirty="0">
              <a:solidFill>
                <a:srgbClr val="002060"/>
              </a:solidFill>
            </a:endParaRPr>
          </a:p>
        </p:txBody>
      </p:sp>
      <p:graphicFrame>
        <p:nvGraphicFramePr>
          <p:cNvPr id="2" name="Table 1" descr="Restricted Interests &amp; Motivation Impact on Literacy"/>
          <p:cNvGraphicFramePr>
            <a:graphicFrameLocks noGrp="1"/>
          </p:cNvGraphicFramePr>
          <p:nvPr>
            <p:extLst/>
          </p:nvPr>
        </p:nvGraphicFramePr>
        <p:xfrm>
          <a:off x="1676400" y="1524000"/>
          <a:ext cx="8534400" cy="3886200"/>
        </p:xfrm>
        <a:graphic>
          <a:graphicData uri="http://schemas.openxmlformats.org/drawingml/2006/table">
            <a:tbl>
              <a:tblPr firstRow="1" bandRow="1">
                <a:tableStyleId>{5940675A-B579-460E-94D1-54222C63F5DA}</a:tableStyleId>
              </a:tblPr>
              <a:tblGrid>
                <a:gridCol w="21336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716280">
                <a:tc gridSpan="4">
                  <a:txBody>
                    <a:bodyPr/>
                    <a:lstStyle/>
                    <a:p>
                      <a:r>
                        <a:rPr lang="en-US" sz="1700" b="1" dirty="0" smtClean="0"/>
                        <a:t>Restricted Interests &amp;</a:t>
                      </a:r>
                      <a:r>
                        <a:rPr lang="en-US" sz="1700" b="1" baseline="0" dirty="0" smtClean="0"/>
                        <a:t> Motivation: </a:t>
                      </a:r>
                      <a:r>
                        <a:rPr lang="en-US" sz="1700" baseline="0" dirty="0" smtClean="0"/>
                        <a:t>Abnormally intense preoccupation with specific interest areas or activities which impact motivation to read non-preferred text or results in getting stuck on words or phrases. </a:t>
                      </a:r>
                      <a:endParaRPr lang="en-US" sz="17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716280">
                <a:tc rowSpan="4">
                  <a:txBody>
                    <a:bodyPr/>
                    <a:lstStyle/>
                    <a:p>
                      <a:pPr algn="ctr"/>
                      <a:r>
                        <a:rPr lang="en-US" sz="1700" dirty="0" smtClean="0"/>
                        <a:t>How intense interests and motivation can impact literacy</a:t>
                      </a:r>
                      <a:endParaRPr lang="en-US" sz="1700" dirty="0"/>
                    </a:p>
                  </a:txBody>
                  <a:tcPr anchor="ctr"/>
                </a:tc>
                <a:tc>
                  <a:txBody>
                    <a:bodyPr/>
                    <a:lstStyle/>
                    <a:p>
                      <a:r>
                        <a:rPr lang="en-US" sz="1700" dirty="0" smtClean="0"/>
                        <a:t>Intense focus on specific preferred</a:t>
                      </a:r>
                      <a:r>
                        <a:rPr lang="en-US" sz="1700" baseline="0" dirty="0" smtClean="0"/>
                        <a:t> interest areas so does not engage in reading in non-preferred text or results in getting stuck on words or phrases. </a:t>
                      </a:r>
                      <a:endParaRPr lang="en-US" sz="1700" dirty="0"/>
                    </a:p>
                  </a:txBody>
                  <a:tcPr/>
                </a:tc>
                <a:tc>
                  <a:txBody>
                    <a:bodyPr/>
                    <a:lstStyle/>
                    <a:p>
                      <a:endParaRPr lang="en-US" sz="1700"/>
                    </a:p>
                  </a:txBody>
                  <a:tcPr/>
                </a:tc>
                <a:tc>
                  <a:txBody>
                    <a:bodyPr/>
                    <a:lstStyle/>
                    <a:p>
                      <a:endParaRPr lang="en-US" sz="1700"/>
                    </a:p>
                  </a:txBody>
                  <a:tcPr/>
                </a:tc>
                <a:extLst>
                  <a:ext uri="{0D108BD9-81ED-4DB2-BD59-A6C34878D82A}">
                    <a16:rowId xmlns:a16="http://schemas.microsoft.com/office/drawing/2014/main" val="10001"/>
                  </a:ext>
                </a:extLst>
              </a:tr>
              <a:tr h="716280">
                <a:tc vMerge="1">
                  <a:txBody>
                    <a:bodyPr/>
                    <a:lstStyle/>
                    <a:p>
                      <a:endParaRPr lang="en-US" dirty="0"/>
                    </a:p>
                  </a:txBody>
                  <a:tcPr/>
                </a:tc>
                <a:tc>
                  <a:txBody>
                    <a:bodyPr/>
                    <a:lstStyle/>
                    <a:p>
                      <a:r>
                        <a:rPr lang="en-US" sz="1700" dirty="0" smtClean="0"/>
                        <a:t>Gets</a:t>
                      </a:r>
                      <a:r>
                        <a:rPr lang="en-US" sz="1700" baseline="0" dirty="0" smtClean="0"/>
                        <a:t> stuck reading only certain words, phrases, or sections in text. </a:t>
                      </a:r>
                      <a:endParaRPr lang="en-US" sz="1700" dirty="0"/>
                    </a:p>
                  </a:txBody>
                  <a:tcPr/>
                </a:tc>
                <a:tc>
                  <a:txBody>
                    <a:bodyPr/>
                    <a:lstStyle/>
                    <a:p>
                      <a:endParaRPr lang="en-US" sz="1700" dirty="0"/>
                    </a:p>
                  </a:txBody>
                  <a:tcPr/>
                </a:tc>
                <a:tc>
                  <a:txBody>
                    <a:bodyPr/>
                    <a:lstStyle/>
                    <a:p>
                      <a:endParaRPr lang="en-US" sz="1700" dirty="0"/>
                    </a:p>
                  </a:txBody>
                  <a:tcPr/>
                </a:tc>
                <a:extLst>
                  <a:ext uri="{0D108BD9-81ED-4DB2-BD59-A6C34878D82A}">
                    <a16:rowId xmlns:a16="http://schemas.microsoft.com/office/drawing/2014/main" val="10002"/>
                  </a:ext>
                </a:extLst>
              </a:tr>
              <a:tr h="716280">
                <a:tc vMerge="1">
                  <a:txBody>
                    <a:bodyPr/>
                    <a:lstStyle/>
                    <a:p>
                      <a:endParaRPr lang="en-US" dirty="0"/>
                    </a:p>
                  </a:txBody>
                  <a:tcPr/>
                </a:tc>
                <a:tc>
                  <a:txBody>
                    <a:bodyPr/>
                    <a:lstStyle/>
                    <a:p>
                      <a:r>
                        <a:rPr lang="en-US" sz="1700" dirty="0" smtClean="0"/>
                        <a:t>Fails to monitor for comprehension (meta-cognition)</a:t>
                      </a:r>
                      <a:r>
                        <a:rPr lang="en-US" sz="1700" baseline="0" dirty="0" smtClean="0"/>
                        <a:t> due to focus on preferred interests and topics.</a:t>
                      </a:r>
                      <a:endParaRPr lang="en-US" sz="1700" dirty="0"/>
                    </a:p>
                  </a:txBody>
                  <a:tcPr/>
                </a:tc>
                <a:tc>
                  <a:txBody>
                    <a:bodyPr/>
                    <a:lstStyle/>
                    <a:p>
                      <a:endParaRPr lang="en-US" sz="1700" dirty="0"/>
                    </a:p>
                  </a:txBody>
                  <a:tcPr/>
                </a:tc>
                <a:tc>
                  <a:txBody>
                    <a:bodyPr/>
                    <a:lstStyle/>
                    <a:p>
                      <a:endParaRPr lang="en-US" sz="1700" dirty="0"/>
                    </a:p>
                  </a:txBody>
                  <a:tcPr/>
                </a:tc>
                <a:extLst>
                  <a:ext uri="{0D108BD9-81ED-4DB2-BD59-A6C34878D82A}">
                    <a16:rowId xmlns:a16="http://schemas.microsoft.com/office/drawing/2014/main" val="10003"/>
                  </a:ext>
                </a:extLst>
              </a:tr>
              <a:tr h="716280">
                <a:tc vMerge="1">
                  <a:txBody>
                    <a:bodyPr/>
                    <a:lstStyle/>
                    <a:p>
                      <a:endParaRPr lang="en-US" dirty="0"/>
                    </a:p>
                  </a:txBody>
                  <a:tcPr/>
                </a:tc>
                <a:tc>
                  <a:txBody>
                    <a:bodyPr/>
                    <a:lstStyle/>
                    <a:p>
                      <a:r>
                        <a:rPr lang="en-US" sz="1700" dirty="0" smtClean="0"/>
                        <a:t>OTHER (describe):</a:t>
                      </a:r>
                      <a:r>
                        <a:rPr lang="en-US" sz="1700" baseline="0" dirty="0" smtClean="0"/>
                        <a:t> </a:t>
                      </a:r>
                      <a:endParaRPr lang="en-US" sz="1700" dirty="0"/>
                    </a:p>
                  </a:txBody>
                  <a:tcPr/>
                </a:tc>
                <a:tc>
                  <a:txBody>
                    <a:bodyPr/>
                    <a:lstStyle/>
                    <a:p>
                      <a:endParaRPr lang="en-US" sz="1700"/>
                    </a:p>
                  </a:txBody>
                  <a:tcPr/>
                </a:tc>
                <a:tc>
                  <a:txBody>
                    <a:bodyPr/>
                    <a:lstStyle/>
                    <a:p>
                      <a:endParaRPr lang="en-US" sz="17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779243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solidFill>
                  <a:srgbClr val="002060"/>
                </a:solidFill>
              </a:rPr>
              <a:t>Characteristics of ASD that Impact Literacy</a:t>
            </a:r>
            <a:br>
              <a:rPr lang="en-US" sz="3600" b="1" dirty="0">
                <a:solidFill>
                  <a:srgbClr val="002060"/>
                </a:solidFill>
              </a:rPr>
            </a:br>
            <a:r>
              <a:rPr lang="en-US" sz="4000" b="1" dirty="0">
                <a:solidFill>
                  <a:srgbClr val="002060"/>
                </a:solidFill>
              </a:rPr>
              <a:t>Prior Knowledge</a:t>
            </a:r>
            <a:endParaRPr lang="en-US" sz="4000" b="1" dirty="0">
              <a:solidFill>
                <a:srgbClr val="002060"/>
              </a:solidFill>
            </a:endParaRPr>
          </a:p>
        </p:txBody>
      </p:sp>
      <p:graphicFrame>
        <p:nvGraphicFramePr>
          <p:cNvPr id="2" name="Table 1" descr="Prior Knowledge Impact on Literacy"/>
          <p:cNvGraphicFramePr>
            <a:graphicFrameLocks noGrp="1"/>
          </p:cNvGraphicFramePr>
          <p:nvPr>
            <p:extLst>
              <p:ext uri="{D42A27DB-BD31-4B8C-83A1-F6EECF244321}">
                <p14:modId xmlns:p14="http://schemas.microsoft.com/office/powerpoint/2010/main" val="1910852734"/>
              </p:ext>
            </p:extLst>
          </p:nvPr>
        </p:nvGraphicFramePr>
        <p:xfrm>
          <a:off x="1349829" y="1690688"/>
          <a:ext cx="8534400" cy="4541520"/>
        </p:xfrm>
        <a:graphic>
          <a:graphicData uri="http://schemas.openxmlformats.org/drawingml/2006/table">
            <a:tbl>
              <a:tblPr firstRow="1" bandRow="1">
                <a:tableStyleId>{5940675A-B579-460E-94D1-54222C63F5DA}</a:tableStyleId>
              </a:tblPr>
              <a:tblGrid>
                <a:gridCol w="21336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tblGrid>
              <a:tr h="848360">
                <a:tc gridSpan="4">
                  <a:txBody>
                    <a:bodyPr/>
                    <a:lstStyle/>
                    <a:p>
                      <a:r>
                        <a:rPr lang="en-US" sz="1700" b="1" dirty="0" smtClean="0"/>
                        <a:t>Prior Knowledge:</a:t>
                      </a:r>
                      <a:r>
                        <a:rPr lang="en-US" sz="1700" b="1" baseline="0" dirty="0" smtClean="0"/>
                        <a:t> </a:t>
                      </a:r>
                      <a:r>
                        <a:rPr lang="en-US" sz="1700" baseline="0" dirty="0" smtClean="0"/>
                        <a:t>The ability to apply relevant background knowledge to make global and abstract connections in text. </a:t>
                      </a:r>
                      <a:endParaRPr lang="en-US" sz="17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848360">
                <a:tc rowSpan="4">
                  <a:txBody>
                    <a:bodyPr/>
                    <a:lstStyle/>
                    <a:p>
                      <a:pPr algn="ctr"/>
                      <a:r>
                        <a:rPr lang="en-US" sz="1700" dirty="0" smtClean="0"/>
                        <a:t>How deficits in applying prior knowledge can impact literacy</a:t>
                      </a:r>
                      <a:endParaRPr lang="en-US" sz="1700" dirty="0"/>
                    </a:p>
                  </a:txBody>
                  <a:tcPr anchor="ctr"/>
                </a:tc>
                <a:tc>
                  <a:txBody>
                    <a:bodyPr/>
                    <a:lstStyle/>
                    <a:p>
                      <a:r>
                        <a:rPr lang="en-US" sz="1700" dirty="0" smtClean="0"/>
                        <a:t>Difficulty accessing and applying</a:t>
                      </a:r>
                      <a:r>
                        <a:rPr lang="en-US" sz="1700" baseline="0" dirty="0" smtClean="0"/>
                        <a:t> relevant background knowledge in order to understand the context or situation in text. </a:t>
                      </a:r>
                      <a:endParaRPr lang="en-US" sz="1700" dirty="0"/>
                    </a:p>
                  </a:txBody>
                  <a:tcPr/>
                </a:tc>
                <a:tc>
                  <a:txBody>
                    <a:bodyPr/>
                    <a:lstStyle/>
                    <a:p>
                      <a:endParaRPr lang="en-US" sz="1700"/>
                    </a:p>
                  </a:txBody>
                  <a:tcPr/>
                </a:tc>
                <a:tc>
                  <a:txBody>
                    <a:bodyPr/>
                    <a:lstStyle/>
                    <a:p>
                      <a:endParaRPr lang="en-US" sz="1700"/>
                    </a:p>
                  </a:txBody>
                  <a:tcPr/>
                </a:tc>
                <a:extLst>
                  <a:ext uri="{0D108BD9-81ED-4DB2-BD59-A6C34878D82A}">
                    <a16:rowId xmlns:a16="http://schemas.microsoft.com/office/drawing/2014/main" val="10001"/>
                  </a:ext>
                </a:extLst>
              </a:tr>
              <a:tr h="848360">
                <a:tc vMerge="1">
                  <a:txBody>
                    <a:bodyPr/>
                    <a:lstStyle/>
                    <a:p>
                      <a:endParaRPr lang="en-US" dirty="0"/>
                    </a:p>
                  </a:txBody>
                  <a:tcPr/>
                </a:tc>
                <a:tc>
                  <a:txBody>
                    <a:bodyPr/>
                    <a:lstStyle/>
                    <a:p>
                      <a:r>
                        <a:rPr lang="en-US" sz="1700" dirty="0" smtClean="0"/>
                        <a:t>Difficulty with word meanings (semantics) in context of the text. </a:t>
                      </a:r>
                      <a:endParaRPr lang="en-US" sz="1700" dirty="0"/>
                    </a:p>
                  </a:txBody>
                  <a:tcPr/>
                </a:tc>
                <a:tc>
                  <a:txBody>
                    <a:bodyPr/>
                    <a:lstStyle/>
                    <a:p>
                      <a:endParaRPr lang="en-US" sz="1700" dirty="0"/>
                    </a:p>
                  </a:txBody>
                  <a:tcPr/>
                </a:tc>
                <a:tc>
                  <a:txBody>
                    <a:bodyPr/>
                    <a:lstStyle/>
                    <a:p>
                      <a:endParaRPr lang="en-US" sz="1700"/>
                    </a:p>
                  </a:txBody>
                  <a:tcPr/>
                </a:tc>
                <a:extLst>
                  <a:ext uri="{0D108BD9-81ED-4DB2-BD59-A6C34878D82A}">
                    <a16:rowId xmlns:a16="http://schemas.microsoft.com/office/drawing/2014/main" val="10002"/>
                  </a:ext>
                </a:extLst>
              </a:tr>
              <a:tr h="848360">
                <a:tc vMerge="1">
                  <a:txBody>
                    <a:bodyPr/>
                    <a:lstStyle/>
                    <a:p>
                      <a:endParaRPr lang="en-US" dirty="0"/>
                    </a:p>
                  </a:txBody>
                  <a:tcPr/>
                </a:tc>
                <a:tc>
                  <a:txBody>
                    <a:bodyPr/>
                    <a:lstStyle/>
                    <a:p>
                      <a:r>
                        <a:rPr lang="en-US" sz="1700" dirty="0" smtClean="0"/>
                        <a:t>Difficulty with comprehension of text requiring a lot of background social knowledge</a:t>
                      </a:r>
                      <a:r>
                        <a:rPr lang="en-US" sz="1700" baseline="0" dirty="0" smtClean="0"/>
                        <a:t> and social experiences (e.g. novels) versus those that require limited social understanding (e.g. technical text).</a:t>
                      </a:r>
                      <a:endParaRPr lang="en-US" sz="1700" dirty="0"/>
                    </a:p>
                  </a:txBody>
                  <a:tcPr/>
                </a:tc>
                <a:tc>
                  <a:txBody>
                    <a:bodyPr/>
                    <a:lstStyle/>
                    <a:p>
                      <a:endParaRPr lang="en-US" sz="1700" dirty="0"/>
                    </a:p>
                  </a:txBody>
                  <a:tcPr/>
                </a:tc>
                <a:tc>
                  <a:txBody>
                    <a:bodyPr/>
                    <a:lstStyle/>
                    <a:p>
                      <a:endParaRPr lang="en-US" sz="1700" dirty="0"/>
                    </a:p>
                  </a:txBody>
                  <a:tcPr/>
                </a:tc>
                <a:extLst>
                  <a:ext uri="{0D108BD9-81ED-4DB2-BD59-A6C34878D82A}">
                    <a16:rowId xmlns:a16="http://schemas.microsoft.com/office/drawing/2014/main" val="10003"/>
                  </a:ext>
                </a:extLst>
              </a:tr>
              <a:tr h="848360">
                <a:tc vMerge="1">
                  <a:txBody>
                    <a:bodyPr/>
                    <a:lstStyle/>
                    <a:p>
                      <a:endParaRPr lang="en-US" dirty="0"/>
                    </a:p>
                  </a:txBody>
                  <a:tcPr/>
                </a:tc>
                <a:tc>
                  <a:txBody>
                    <a:bodyPr/>
                    <a:lstStyle/>
                    <a:p>
                      <a:r>
                        <a:rPr lang="en-US" sz="1700" dirty="0" smtClean="0"/>
                        <a:t>OTHER</a:t>
                      </a:r>
                      <a:r>
                        <a:rPr lang="en-US" sz="1700" baseline="0" dirty="0" smtClean="0"/>
                        <a:t> (describe):</a:t>
                      </a:r>
                      <a:endParaRPr lang="en-US" sz="1700" dirty="0"/>
                    </a:p>
                  </a:txBody>
                  <a:tcPr/>
                </a:tc>
                <a:tc>
                  <a:txBody>
                    <a:bodyPr/>
                    <a:lstStyle/>
                    <a:p>
                      <a:endParaRPr lang="en-US" sz="1700"/>
                    </a:p>
                  </a:txBody>
                  <a:tcPr/>
                </a:tc>
                <a:tc>
                  <a:txBody>
                    <a:bodyPr/>
                    <a:lstStyle/>
                    <a:p>
                      <a:endParaRPr lang="en-US" sz="17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31796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solidFill>
                  <a:srgbClr val="002060"/>
                </a:solidFill>
              </a:rPr>
              <a:t>Characteristics of ASD that Impact Literacy</a:t>
            </a:r>
            <a:br>
              <a:rPr lang="en-US" sz="3600" b="1" dirty="0">
                <a:solidFill>
                  <a:srgbClr val="002060"/>
                </a:solidFill>
              </a:rPr>
            </a:br>
            <a:r>
              <a:rPr lang="en-US" sz="3600" b="1" dirty="0">
                <a:solidFill>
                  <a:srgbClr val="002060"/>
                </a:solidFill>
              </a:rPr>
              <a:t>Literal (vs. Abstract) Thinking</a:t>
            </a:r>
            <a:endParaRPr lang="en-US" sz="3600" b="1" dirty="0">
              <a:solidFill>
                <a:srgbClr val="002060"/>
              </a:solidFill>
            </a:endParaRPr>
          </a:p>
        </p:txBody>
      </p:sp>
      <p:graphicFrame>
        <p:nvGraphicFramePr>
          <p:cNvPr id="2" name="Table 1" descr="Literacy (vs. Abstract) thinking Impact on Literacy "/>
          <p:cNvGraphicFramePr>
            <a:graphicFrameLocks noGrp="1"/>
          </p:cNvGraphicFramePr>
          <p:nvPr>
            <p:extLst>
              <p:ext uri="{D42A27DB-BD31-4B8C-83A1-F6EECF244321}">
                <p14:modId xmlns:p14="http://schemas.microsoft.com/office/powerpoint/2010/main" val="3189345240"/>
              </p:ext>
            </p:extLst>
          </p:nvPr>
        </p:nvGraphicFramePr>
        <p:xfrm>
          <a:off x="1554480" y="1690688"/>
          <a:ext cx="8382000" cy="4241800"/>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tblGrid>
              <a:tr h="817880">
                <a:tc gridSpan="4">
                  <a:txBody>
                    <a:bodyPr/>
                    <a:lstStyle/>
                    <a:p>
                      <a:r>
                        <a:rPr lang="en-US" sz="1700" b="1" dirty="0" smtClean="0"/>
                        <a:t>Literal (vs. Abstract)</a:t>
                      </a:r>
                      <a:r>
                        <a:rPr lang="en-US" sz="1700" b="1" baseline="0" dirty="0" smtClean="0"/>
                        <a:t> Thinking: </a:t>
                      </a:r>
                      <a:r>
                        <a:rPr lang="en-US" sz="1700" baseline="0" dirty="0" smtClean="0"/>
                        <a:t>Focus on factual information such as events and actual objects or people in the text and an absence of focus on concepts and generalizations often confused by a lack of understanding idioms, irony, figures of speech, innuendo, and sarcasm.</a:t>
                      </a:r>
                      <a:endParaRPr lang="en-US" sz="17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817880">
                <a:tc rowSpan="4">
                  <a:txBody>
                    <a:bodyPr/>
                    <a:lstStyle/>
                    <a:p>
                      <a:pPr algn="ctr"/>
                      <a:r>
                        <a:rPr lang="en-US" sz="1700" dirty="0" smtClean="0"/>
                        <a:t>How literal vs. abstract thinking can impact</a:t>
                      </a:r>
                      <a:r>
                        <a:rPr lang="en-US" sz="1700" baseline="0" dirty="0" smtClean="0"/>
                        <a:t> literacy</a:t>
                      </a:r>
                      <a:endParaRPr lang="en-US" sz="1700" dirty="0"/>
                    </a:p>
                  </a:txBody>
                  <a:tcPr anchor="ctr"/>
                </a:tc>
                <a:tc>
                  <a:txBody>
                    <a:bodyPr/>
                    <a:lstStyle/>
                    <a:p>
                      <a:r>
                        <a:rPr lang="en-US" sz="1700" dirty="0" smtClean="0"/>
                        <a:t>Difficulty understanding</a:t>
                      </a:r>
                      <a:r>
                        <a:rPr lang="en-US" sz="1700" baseline="0" dirty="0" smtClean="0"/>
                        <a:t> figurative language (e.g. metaphors) and use of idioms, irony, innuendo, sarcasm. </a:t>
                      </a:r>
                      <a:endParaRPr lang="en-US" sz="1700" dirty="0"/>
                    </a:p>
                  </a:txBody>
                  <a:tcPr/>
                </a:tc>
                <a:tc>
                  <a:txBody>
                    <a:bodyPr/>
                    <a:lstStyle/>
                    <a:p>
                      <a:endParaRPr lang="en-US" sz="1700"/>
                    </a:p>
                  </a:txBody>
                  <a:tcPr/>
                </a:tc>
                <a:tc>
                  <a:txBody>
                    <a:bodyPr/>
                    <a:lstStyle/>
                    <a:p>
                      <a:endParaRPr lang="en-US" sz="1700"/>
                    </a:p>
                  </a:txBody>
                  <a:tcPr/>
                </a:tc>
                <a:extLst>
                  <a:ext uri="{0D108BD9-81ED-4DB2-BD59-A6C34878D82A}">
                    <a16:rowId xmlns:a16="http://schemas.microsoft.com/office/drawing/2014/main" val="10001"/>
                  </a:ext>
                </a:extLst>
              </a:tr>
              <a:tr h="817880">
                <a:tc vMerge="1">
                  <a:txBody>
                    <a:bodyPr/>
                    <a:lstStyle/>
                    <a:p>
                      <a:endParaRPr lang="en-US" dirty="0"/>
                    </a:p>
                  </a:txBody>
                  <a:tcPr/>
                </a:tc>
                <a:tc>
                  <a:txBody>
                    <a:bodyPr/>
                    <a:lstStyle/>
                    <a:p>
                      <a:r>
                        <a:rPr lang="en-US" sz="1700" dirty="0" smtClean="0"/>
                        <a:t>Difficulty ignoring irrelevant factual information in text and missing context cues and information that enhances understanding. </a:t>
                      </a:r>
                      <a:endParaRPr lang="en-US" sz="1700" dirty="0"/>
                    </a:p>
                  </a:txBody>
                  <a:tcPr/>
                </a:tc>
                <a:tc>
                  <a:txBody>
                    <a:bodyPr/>
                    <a:lstStyle/>
                    <a:p>
                      <a:endParaRPr lang="en-US" sz="1700"/>
                    </a:p>
                  </a:txBody>
                  <a:tcPr/>
                </a:tc>
                <a:tc>
                  <a:txBody>
                    <a:bodyPr/>
                    <a:lstStyle/>
                    <a:p>
                      <a:endParaRPr lang="en-US" sz="1700"/>
                    </a:p>
                  </a:txBody>
                  <a:tcPr/>
                </a:tc>
                <a:extLst>
                  <a:ext uri="{0D108BD9-81ED-4DB2-BD59-A6C34878D82A}">
                    <a16:rowId xmlns:a16="http://schemas.microsoft.com/office/drawing/2014/main" val="10002"/>
                  </a:ext>
                </a:extLst>
              </a:tr>
              <a:tr h="817880">
                <a:tc vMerge="1">
                  <a:txBody>
                    <a:bodyPr/>
                    <a:lstStyle/>
                    <a:p>
                      <a:endParaRPr lang="en-US" dirty="0"/>
                    </a:p>
                  </a:txBody>
                  <a:tcPr/>
                </a:tc>
                <a:tc>
                  <a:txBody>
                    <a:bodyPr/>
                    <a:lstStyle/>
                    <a:p>
                      <a:r>
                        <a:rPr lang="en-US" sz="1700" dirty="0" smtClean="0"/>
                        <a:t>Applying only one meaning to</a:t>
                      </a:r>
                      <a:r>
                        <a:rPr lang="en-US" sz="1700" baseline="0" dirty="0" smtClean="0"/>
                        <a:t> a word and failure to use context cues to recognize a different meaning is necessary. </a:t>
                      </a:r>
                      <a:endParaRPr lang="en-US" sz="1700" dirty="0"/>
                    </a:p>
                  </a:txBody>
                  <a:tcPr/>
                </a:tc>
                <a:tc>
                  <a:txBody>
                    <a:bodyPr/>
                    <a:lstStyle/>
                    <a:p>
                      <a:endParaRPr lang="en-US" sz="1700" dirty="0"/>
                    </a:p>
                  </a:txBody>
                  <a:tcPr/>
                </a:tc>
                <a:tc>
                  <a:txBody>
                    <a:bodyPr/>
                    <a:lstStyle/>
                    <a:p>
                      <a:endParaRPr lang="en-US" sz="1700"/>
                    </a:p>
                  </a:txBody>
                  <a:tcPr/>
                </a:tc>
                <a:extLst>
                  <a:ext uri="{0D108BD9-81ED-4DB2-BD59-A6C34878D82A}">
                    <a16:rowId xmlns:a16="http://schemas.microsoft.com/office/drawing/2014/main" val="10003"/>
                  </a:ext>
                </a:extLst>
              </a:tr>
              <a:tr h="817880">
                <a:tc vMerge="1">
                  <a:txBody>
                    <a:bodyPr/>
                    <a:lstStyle/>
                    <a:p>
                      <a:endParaRPr lang="en-US" dirty="0"/>
                    </a:p>
                  </a:txBody>
                  <a:tcPr/>
                </a:tc>
                <a:tc>
                  <a:txBody>
                    <a:bodyPr/>
                    <a:lstStyle/>
                    <a:p>
                      <a:r>
                        <a:rPr lang="en-US" sz="1700" dirty="0" smtClean="0"/>
                        <a:t>OTHER (describe): </a:t>
                      </a:r>
                      <a:endParaRPr lang="en-US" sz="1700" dirty="0"/>
                    </a:p>
                  </a:txBody>
                  <a:tcPr/>
                </a:tc>
                <a:tc>
                  <a:txBody>
                    <a:bodyPr/>
                    <a:lstStyle/>
                    <a:p>
                      <a:endParaRPr lang="en-US" sz="1700" dirty="0"/>
                    </a:p>
                  </a:txBody>
                  <a:tcPr/>
                </a:tc>
                <a:tc>
                  <a:txBody>
                    <a:bodyPr/>
                    <a:lstStyle/>
                    <a:p>
                      <a:endParaRPr lang="en-US" sz="17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0059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228600"/>
            <a:ext cx="8229600" cy="1143000"/>
          </a:xfrm>
        </p:spPr>
        <p:txBody>
          <a:bodyPr>
            <a:normAutofit/>
          </a:bodyPr>
          <a:lstStyle/>
          <a:p>
            <a:r>
              <a:rPr lang="en-US" sz="3600" b="1" dirty="0">
                <a:solidFill>
                  <a:srgbClr val="002060"/>
                </a:solidFill>
              </a:rPr>
              <a:t>Characteristics of ASD that Impact Literacy</a:t>
            </a:r>
            <a:br>
              <a:rPr lang="en-US" sz="3600" b="1" dirty="0">
                <a:solidFill>
                  <a:srgbClr val="002060"/>
                </a:solidFill>
              </a:rPr>
            </a:br>
            <a:r>
              <a:rPr lang="en-US" sz="4000" b="1" dirty="0">
                <a:solidFill>
                  <a:srgbClr val="002060"/>
                </a:solidFill>
              </a:rPr>
              <a:t>Pragmatics</a:t>
            </a:r>
            <a:endParaRPr lang="en-US" sz="4000" b="1" dirty="0">
              <a:solidFill>
                <a:srgbClr val="002060"/>
              </a:solidFill>
            </a:endParaRPr>
          </a:p>
        </p:txBody>
      </p:sp>
      <p:graphicFrame>
        <p:nvGraphicFramePr>
          <p:cNvPr id="2" name="Table 1" descr="Pragmatics Impact on Literacy "/>
          <p:cNvGraphicFramePr>
            <a:graphicFrameLocks noGrp="1"/>
          </p:cNvGraphicFramePr>
          <p:nvPr>
            <p:extLst/>
          </p:nvPr>
        </p:nvGraphicFramePr>
        <p:xfrm>
          <a:off x="1676400" y="1457581"/>
          <a:ext cx="8534400" cy="4025677"/>
        </p:xfrm>
        <a:graphic>
          <a:graphicData uri="http://schemas.openxmlformats.org/drawingml/2006/table">
            <a:tbl>
              <a:tblPr firstRow="1" bandRow="1">
                <a:tableStyleId>{5940675A-B579-460E-94D1-54222C63F5DA}</a:tableStyleId>
              </a:tblPr>
              <a:tblGrid>
                <a:gridCol w="21336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tblGrid>
              <a:tr h="583966">
                <a:tc gridSpan="4">
                  <a:txBody>
                    <a:bodyPr/>
                    <a:lstStyle/>
                    <a:p>
                      <a:r>
                        <a:rPr lang="en-US" sz="1700" b="1" dirty="0" smtClean="0"/>
                        <a:t>Pragmatics: </a:t>
                      </a:r>
                      <a:r>
                        <a:rPr lang="en-US" sz="1700" dirty="0" smtClean="0"/>
                        <a:t>The ability to understand language and communication in social contexts and this predict character intentions and</a:t>
                      </a:r>
                      <a:r>
                        <a:rPr lang="en-US" sz="1700" baseline="0" dirty="0" smtClean="0"/>
                        <a:t> behaviors.</a:t>
                      </a:r>
                      <a:endParaRPr lang="en-US" sz="17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728083">
                <a:tc rowSpan="4">
                  <a:txBody>
                    <a:bodyPr/>
                    <a:lstStyle/>
                    <a:p>
                      <a:pPr algn="ctr"/>
                      <a:r>
                        <a:rPr lang="en-US" sz="1700" dirty="0" smtClean="0"/>
                        <a:t>How deficits in pragmatics</a:t>
                      </a:r>
                      <a:r>
                        <a:rPr lang="en-US" sz="1700" baseline="0" dirty="0" smtClean="0"/>
                        <a:t> can impact literacy</a:t>
                      </a:r>
                      <a:endParaRPr lang="en-US" sz="1700" dirty="0"/>
                    </a:p>
                  </a:txBody>
                  <a:tcPr anchor="ctr"/>
                </a:tc>
                <a:tc>
                  <a:txBody>
                    <a:bodyPr/>
                    <a:lstStyle/>
                    <a:p>
                      <a:r>
                        <a:rPr lang="en-US" sz="1700" dirty="0" smtClean="0"/>
                        <a:t>Difficulty understanding perspectives or intentions based on the narration of</a:t>
                      </a:r>
                      <a:r>
                        <a:rPr lang="en-US" sz="1700" baseline="0" dirty="0" smtClean="0"/>
                        <a:t> characters and context cues.</a:t>
                      </a:r>
                      <a:endParaRPr lang="en-US" sz="1700" dirty="0"/>
                    </a:p>
                  </a:txBody>
                  <a:tcPr/>
                </a:tc>
                <a:tc>
                  <a:txBody>
                    <a:bodyPr/>
                    <a:lstStyle/>
                    <a:p>
                      <a:endParaRPr lang="en-US" sz="1700"/>
                    </a:p>
                  </a:txBody>
                  <a:tcPr/>
                </a:tc>
                <a:tc>
                  <a:txBody>
                    <a:bodyPr/>
                    <a:lstStyle/>
                    <a:p>
                      <a:endParaRPr lang="en-US" sz="1700"/>
                    </a:p>
                  </a:txBody>
                  <a:tcPr/>
                </a:tc>
                <a:extLst>
                  <a:ext uri="{0D108BD9-81ED-4DB2-BD59-A6C34878D82A}">
                    <a16:rowId xmlns:a16="http://schemas.microsoft.com/office/drawing/2014/main" val="10001"/>
                  </a:ext>
                </a:extLst>
              </a:tr>
              <a:tr h="1080337">
                <a:tc vMerge="1">
                  <a:txBody>
                    <a:bodyPr/>
                    <a:lstStyle/>
                    <a:p>
                      <a:endParaRPr lang="en-US" dirty="0"/>
                    </a:p>
                  </a:txBody>
                  <a:tcPr/>
                </a:tc>
                <a:tc>
                  <a:txBody>
                    <a:bodyPr/>
                    <a:lstStyle/>
                    <a:p>
                      <a:r>
                        <a:rPr lang="en-US" sz="1700" dirty="0" smtClean="0"/>
                        <a:t>Focus on concrete details in narrative</a:t>
                      </a:r>
                      <a:r>
                        <a:rPr lang="en-US" sz="1700" baseline="0" dirty="0" smtClean="0"/>
                        <a:t> text (e.g., what a character said specifically) rather than focus on conversation and context cues to gain an understanding of plot and character development. </a:t>
                      </a:r>
                      <a:endParaRPr lang="en-US" sz="1700" dirty="0"/>
                    </a:p>
                  </a:txBody>
                  <a:tcPr/>
                </a:tc>
                <a:tc>
                  <a:txBody>
                    <a:bodyPr/>
                    <a:lstStyle/>
                    <a:p>
                      <a:endParaRPr lang="en-US" sz="1700" dirty="0"/>
                    </a:p>
                  </a:txBody>
                  <a:tcPr/>
                </a:tc>
                <a:tc>
                  <a:txBody>
                    <a:bodyPr/>
                    <a:lstStyle/>
                    <a:p>
                      <a:endParaRPr lang="en-US" sz="1700"/>
                    </a:p>
                  </a:txBody>
                  <a:tcPr/>
                </a:tc>
                <a:extLst>
                  <a:ext uri="{0D108BD9-81ED-4DB2-BD59-A6C34878D82A}">
                    <a16:rowId xmlns:a16="http://schemas.microsoft.com/office/drawing/2014/main" val="10002"/>
                  </a:ext>
                </a:extLst>
              </a:tr>
              <a:tr h="832151">
                <a:tc vMerge="1">
                  <a:txBody>
                    <a:bodyPr/>
                    <a:lstStyle/>
                    <a:p>
                      <a:endParaRPr lang="en-US" dirty="0"/>
                    </a:p>
                  </a:txBody>
                  <a:tcPr/>
                </a:tc>
                <a:tc>
                  <a:txBody>
                    <a:bodyPr/>
                    <a:lstStyle/>
                    <a:p>
                      <a:r>
                        <a:rPr lang="en-US" sz="1700" dirty="0" smtClean="0"/>
                        <a:t>Difficulty making inferences about characters’ emotions and perspectives based on subtle</a:t>
                      </a:r>
                      <a:r>
                        <a:rPr lang="en-US" sz="1700" baseline="0" dirty="0" smtClean="0"/>
                        <a:t> cues or context in text. </a:t>
                      </a:r>
                      <a:endParaRPr lang="en-US" sz="1700" dirty="0"/>
                    </a:p>
                  </a:txBody>
                  <a:tcPr/>
                </a:tc>
                <a:tc>
                  <a:txBody>
                    <a:bodyPr/>
                    <a:lstStyle/>
                    <a:p>
                      <a:endParaRPr lang="en-US" sz="1700" dirty="0"/>
                    </a:p>
                  </a:txBody>
                  <a:tcPr/>
                </a:tc>
                <a:tc>
                  <a:txBody>
                    <a:bodyPr/>
                    <a:lstStyle/>
                    <a:p>
                      <a:endParaRPr lang="en-US" sz="1700" dirty="0"/>
                    </a:p>
                  </a:txBody>
                  <a:tcPr/>
                </a:tc>
                <a:extLst>
                  <a:ext uri="{0D108BD9-81ED-4DB2-BD59-A6C34878D82A}">
                    <a16:rowId xmlns:a16="http://schemas.microsoft.com/office/drawing/2014/main" val="10003"/>
                  </a:ext>
                </a:extLst>
              </a:tr>
              <a:tr h="728083">
                <a:tc vMerge="1">
                  <a:txBody>
                    <a:bodyPr/>
                    <a:lstStyle/>
                    <a:p>
                      <a:endParaRPr lang="en-US" dirty="0"/>
                    </a:p>
                  </a:txBody>
                  <a:tcPr/>
                </a:tc>
                <a:tc>
                  <a:txBody>
                    <a:bodyPr/>
                    <a:lstStyle/>
                    <a:p>
                      <a:r>
                        <a:rPr lang="en-US" sz="1700" dirty="0" smtClean="0"/>
                        <a:t>OTHER (describe):</a:t>
                      </a:r>
                      <a:endParaRPr lang="en-US" sz="1700" dirty="0"/>
                    </a:p>
                  </a:txBody>
                  <a:tcPr/>
                </a:tc>
                <a:tc>
                  <a:txBody>
                    <a:bodyPr/>
                    <a:lstStyle/>
                    <a:p>
                      <a:endParaRPr lang="en-US" sz="1700"/>
                    </a:p>
                  </a:txBody>
                  <a:tcPr/>
                </a:tc>
                <a:tc>
                  <a:txBody>
                    <a:bodyPr/>
                    <a:lstStyle/>
                    <a:p>
                      <a:endParaRPr lang="en-US" sz="17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348154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a:solidFill>
                  <a:srgbClr val="002060"/>
                </a:solidFill>
              </a:rPr>
              <a:t>Characteristics of ASD that Impact Literacy</a:t>
            </a:r>
            <a:br>
              <a:rPr lang="en-US" sz="3600" b="1" dirty="0">
                <a:solidFill>
                  <a:srgbClr val="002060"/>
                </a:solidFill>
              </a:rPr>
            </a:br>
            <a:r>
              <a:rPr lang="en-US" sz="3200" b="1" dirty="0">
                <a:solidFill>
                  <a:srgbClr val="002060"/>
                </a:solidFill>
              </a:rPr>
              <a:t>Language, Communication &amp; Vocabulary</a:t>
            </a:r>
            <a:endParaRPr lang="en-US" sz="3200" b="1" dirty="0">
              <a:solidFill>
                <a:srgbClr val="002060"/>
              </a:solidFill>
            </a:endParaRPr>
          </a:p>
        </p:txBody>
      </p:sp>
      <p:graphicFrame>
        <p:nvGraphicFramePr>
          <p:cNvPr id="2" name="Table 1" descr="Language, Communication, &amp; Vocabulary Impact on Literacy "/>
          <p:cNvGraphicFramePr>
            <a:graphicFrameLocks noGrp="1"/>
          </p:cNvGraphicFramePr>
          <p:nvPr>
            <p:extLst/>
          </p:nvPr>
        </p:nvGraphicFramePr>
        <p:xfrm>
          <a:off x="1752600" y="1676400"/>
          <a:ext cx="8458200" cy="3688080"/>
        </p:xfrm>
        <a:graphic>
          <a:graphicData uri="http://schemas.openxmlformats.org/drawingml/2006/table">
            <a:tbl>
              <a:tblPr firstRow="1" bandRow="1">
                <a:tableStyleId>{5940675A-B579-460E-94D1-54222C63F5DA}</a:tableStyleId>
              </a:tblPr>
              <a:tblGrid>
                <a:gridCol w="2114550">
                  <a:extLst>
                    <a:ext uri="{9D8B030D-6E8A-4147-A177-3AD203B41FA5}">
                      <a16:colId xmlns:a16="http://schemas.microsoft.com/office/drawing/2014/main" val="20000"/>
                    </a:ext>
                  </a:extLst>
                </a:gridCol>
                <a:gridCol w="504825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640080">
                <a:tc gridSpan="4">
                  <a:txBody>
                    <a:bodyPr/>
                    <a:lstStyle/>
                    <a:p>
                      <a:r>
                        <a:rPr lang="en-US" sz="1700" b="1" dirty="0" smtClean="0"/>
                        <a:t>Language,</a:t>
                      </a:r>
                      <a:r>
                        <a:rPr lang="en-US" sz="1700" b="1" baseline="0" dirty="0" smtClean="0"/>
                        <a:t> Communication &amp; Vocabulary: </a:t>
                      </a:r>
                      <a:r>
                        <a:rPr lang="en-US" sz="1700" baseline="0" dirty="0" smtClean="0"/>
                        <a:t>The ability to understand the complexities of language, communication, and vocabulary to comprehend text. </a:t>
                      </a:r>
                      <a:endParaRPr lang="en-US" sz="17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40080">
                <a:tc rowSpan="4">
                  <a:txBody>
                    <a:bodyPr/>
                    <a:lstStyle/>
                    <a:p>
                      <a:pPr algn="ctr"/>
                      <a:r>
                        <a:rPr lang="en-US" sz="1700" dirty="0" smtClean="0"/>
                        <a:t>How deficits</a:t>
                      </a:r>
                      <a:r>
                        <a:rPr lang="en-US" sz="1700" baseline="0" dirty="0" smtClean="0"/>
                        <a:t> in language, communication &amp; vocabulary can impact literacy</a:t>
                      </a:r>
                      <a:endParaRPr lang="en-US" sz="1700" dirty="0"/>
                    </a:p>
                  </a:txBody>
                  <a:tcPr anchor="ctr"/>
                </a:tc>
                <a:tc>
                  <a:txBody>
                    <a:bodyPr/>
                    <a:lstStyle/>
                    <a:p>
                      <a:r>
                        <a:rPr lang="en-US" sz="1700" dirty="0" smtClean="0"/>
                        <a:t>Difficulty with communication skills that impact ability to answer questions or demonstrate knowledge</a:t>
                      </a:r>
                      <a:endParaRPr lang="en-US" sz="17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40080">
                <a:tc vMerge="1">
                  <a:txBody>
                    <a:bodyPr/>
                    <a:lstStyle/>
                    <a:p>
                      <a:endParaRPr lang="en-US" dirty="0"/>
                    </a:p>
                  </a:txBody>
                  <a:tcPr/>
                </a:tc>
                <a:tc>
                  <a:txBody>
                    <a:bodyPr/>
                    <a:lstStyle/>
                    <a:p>
                      <a:r>
                        <a:rPr lang="en-US" sz="1700" dirty="0" smtClean="0"/>
                        <a:t>Difficulty understanding vocabulary</a:t>
                      </a:r>
                      <a:r>
                        <a:rPr lang="en-US" sz="1700" baseline="0" dirty="0" smtClean="0"/>
                        <a:t> nuances (e.g. homographs (words spelled the same with more than one meaning) or homophones (words pronounced the same but with different meanings)).</a:t>
                      </a:r>
                      <a:endParaRPr lang="en-US" sz="1700"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640080">
                <a:tc vMerge="1">
                  <a:txBody>
                    <a:bodyPr/>
                    <a:lstStyle/>
                    <a:p>
                      <a:endParaRPr lang="en-US" dirty="0"/>
                    </a:p>
                  </a:txBody>
                  <a:tcPr/>
                </a:tc>
                <a:tc>
                  <a:txBody>
                    <a:bodyPr/>
                    <a:lstStyle/>
                    <a:p>
                      <a:r>
                        <a:rPr lang="en-US" sz="1700" dirty="0" smtClean="0"/>
                        <a:t>Difficulty understanding pronouns used to represent previously</a:t>
                      </a:r>
                      <a:r>
                        <a:rPr lang="en-US" sz="1700" baseline="0" dirty="0" smtClean="0"/>
                        <a:t> identified persons, objects, or groups. </a:t>
                      </a:r>
                      <a:endParaRPr lang="en-US" sz="1700"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640080">
                <a:tc vMerge="1">
                  <a:txBody>
                    <a:bodyPr/>
                    <a:lstStyle/>
                    <a:p>
                      <a:endParaRPr lang="en-US" dirty="0"/>
                    </a:p>
                  </a:txBody>
                  <a:tcPr/>
                </a:tc>
                <a:tc>
                  <a:txBody>
                    <a:bodyPr/>
                    <a:lstStyle/>
                    <a:p>
                      <a:r>
                        <a:rPr lang="en-US" sz="1700" dirty="0" smtClean="0"/>
                        <a:t>OTHER (describe):</a:t>
                      </a:r>
                      <a:endParaRPr lang="en-US" sz="17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558146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7773" y="304800"/>
            <a:ext cx="8229600" cy="1143000"/>
          </a:xfrm>
        </p:spPr>
        <p:txBody>
          <a:bodyPr>
            <a:normAutofit/>
          </a:bodyPr>
          <a:lstStyle/>
          <a:p>
            <a:r>
              <a:rPr lang="en-US" sz="6600" b="1" dirty="0"/>
              <a:t>STRATEGIES</a:t>
            </a:r>
            <a:endParaRPr lang="en-US" sz="6600" b="1" dirty="0"/>
          </a:p>
        </p:txBody>
      </p:sp>
      <p:graphicFrame>
        <p:nvGraphicFramePr>
          <p:cNvPr id="3" name="Table 2" descr="Strategies for Joint attention &amp; social engagement "/>
          <p:cNvGraphicFramePr>
            <a:graphicFrameLocks noGrp="1"/>
          </p:cNvGraphicFramePr>
          <p:nvPr>
            <p:extLst/>
          </p:nvPr>
        </p:nvGraphicFramePr>
        <p:xfrm>
          <a:off x="1600201" y="1676400"/>
          <a:ext cx="8727441" cy="483108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4688841">
                  <a:extLst>
                    <a:ext uri="{9D8B030D-6E8A-4147-A177-3AD203B41FA5}">
                      <a16:colId xmlns:a16="http://schemas.microsoft.com/office/drawing/2014/main" val="20004"/>
                    </a:ext>
                  </a:extLst>
                </a:gridCol>
              </a:tblGrid>
              <a:tr h="533400">
                <a:tc gridSpan="2">
                  <a:txBody>
                    <a:bodyPr/>
                    <a:lstStyle/>
                    <a:p>
                      <a:r>
                        <a:rPr lang="en-US" sz="1400" b="1" dirty="0" smtClean="0">
                          <a:solidFill>
                            <a:schemeClr val="tx1"/>
                          </a:solidFill>
                        </a:rPr>
                        <a:t>Characteristics &amp;</a:t>
                      </a:r>
                      <a:r>
                        <a:rPr lang="en-US" sz="1400" b="1" baseline="0" dirty="0" smtClean="0">
                          <a:solidFill>
                            <a:schemeClr val="tx1"/>
                          </a:solidFill>
                        </a:rPr>
                        <a:t> their Impact on Literacy for Students with ASD</a:t>
                      </a:r>
                      <a:endParaRPr lang="en-US" sz="1400" b="1" dirty="0">
                        <a:solidFill>
                          <a:schemeClr val="tx1"/>
                        </a:solidFill>
                      </a:endParaRPr>
                    </a:p>
                  </a:txBody>
                  <a:tcPr/>
                </a:tc>
                <a:tc hMerge="1">
                  <a:txBody>
                    <a:bodyPr/>
                    <a:lstStyle/>
                    <a:p>
                      <a:endParaRPr lang="en-US" dirty="0"/>
                    </a:p>
                  </a:txBody>
                  <a:tcPr/>
                </a:tc>
                <a:tc>
                  <a:txBody>
                    <a:bodyPr/>
                    <a:lstStyle/>
                    <a:p>
                      <a:pPr algn="ctr"/>
                      <a:r>
                        <a:rPr lang="en-US" sz="1400" b="1" dirty="0" smtClean="0"/>
                        <a:t>Yes</a:t>
                      </a:r>
                      <a:endParaRPr lang="en-US" sz="1400" b="1" dirty="0"/>
                    </a:p>
                  </a:txBody>
                  <a:tcPr/>
                </a:tc>
                <a:tc>
                  <a:txBody>
                    <a:bodyPr/>
                    <a:lstStyle/>
                    <a:p>
                      <a:pPr algn="ctr"/>
                      <a:r>
                        <a:rPr lang="en-US" sz="1400" b="1" dirty="0" smtClean="0"/>
                        <a:t>No</a:t>
                      </a:r>
                      <a:endParaRPr lang="en-US" sz="1400" b="1" dirty="0"/>
                    </a:p>
                  </a:txBody>
                  <a:tcPr/>
                </a:tc>
                <a:tc>
                  <a:txBody>
                    <a:bodyPr/>
                    <a:lstStyle/>
                    <a:p>
                      <a:r>
                        <a:rPr lang="en-US" sz="1400" b="1" dirty="0" smtClean="0"/>
                        <a:t>If yes, reference comprehension strategies listed for each characteristic. </a:t>
                      </a:r>
                      <a:endParaRPr lang="en-US" sz="1400" b="1" dirty="0"/>
                    </a:p>
                  </a:txBody>
                  <a:tcPr/>
                </a:tc>
                <a:extLst>
                  <a:ext uri="{0D108BD9-81ED-4DB2-BD59-A6C34878D82A}">
                    <a16:rowId xmlns:a16="http://schemas.microsoft.com/office/drawing/2014/main" val="10000"/>
                  </a:ext>
                </a:extLst>
              </a:tr>
              <a:tr h="152400">
                <a:tc gridSpan="5">
                  <a:txBody>
                    <a:bodyPr/>
                    <a:lstStyle/>
                    <a:p>
                      <a:endParaRPr lang="en-US" dirty="0"/>
                    </a:p>
                  </a:txBody>
                  <a:tcPr>
                    <a:solidFill>
                      <a:schemeClr val="tx1">
                        <a:lumMod val="50000"/>
                        <a:lumOff val="50000"/>
                      </a:schemeClr>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8640">
                <a:tc gridSpan="5">
                  <a:txBody>
                    <a:bodyPr/>
                    <a:lstStyle/>
                    <a:p>
                      <a:r>
                        <a:rPr lang="en-US" sz="1400" b="1" dirty="0" smtClean="0"/>
                        <a:t>Joint attention &amp; Social Engagement: </a:t>
                      </a:r>
                      <a:r>
                        <a:rPr lang="en-US" sz="1400" b="0" dirty="0" smtClean="0"/>
                        <a:t>The</a:t>
                      </a:r>
                      <a:r>
                        <a:rPr lang="en-US" sz="1400" b="0" baseline="0" dirty="0" smtClean="0"/>
                        <a:t> ability to respond to and engage in shared, enjoyable experiences including looking to others to understand how they feel about their experiences and imitating others to learn new skills. </a:t>
                      </a:r>
                      <a:endParaRPr lang="en-US" sz="1400" b="1"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972060">
                <a:tc>
                  <a:txBody>
                    <a:bodyPr/>
                    <a:lstStyle/>
                    <a:p>
                      <a:pPr algn="ctr"/>
                      <a:r>
                        <a:rPr lang="en-US" sz="1400" dirty="0" smtClean="0"/>
                        <a:t>How deficits in joint attention &amp; social engagement may impact literacy</a:t>
                      </a:r>
                      <a:endParaRPr lang="en-US" sz="1400" dirty="0"/>
                    </a:p>
                  </a:txBody>
                  <a:tcPr anchor="ctr"/>
                </a:tc>
                <a:tc>
                  <a:txBody>
                    <a:bodyPr/>
                    <a:lstStyle/>
                    <a:p>
                      <a:pPr algn="ctr"/>
                      <a:r>
                        <a:rPr lang="en-US" sz="1400" dirty="0" smtClean="0"/>
                        <a:t>Lack of shared interest in the reading experience resulting in missed learning opportunities. </a:t>
                      </a:r>
                      <a:endParaRPr lang="en-US" sz="1400" dirty="0"/>
                    </a:p>
                  </a:txBody>
                  <a:tcPr anchor="ctr"/>
                </a:tc>
                <a:tc>
                  <a:txBody>
                    <a:bodyPr/>
                    <a:lstStyle/>
                    <a:p>
                      <a:endParaRPr lang="en-US" dirty="0"/>
                    </a:p>
                  </a:txBody>
                  <a:tcPr/>
                </a:tc>
                <a:tc>
                  <a:txBody>
                    <a:bodyPr/>
                    <a:lstStyle/>
                    <a:p>
                      <a:endParaRPr lang="en-US" dirty="0"/>
                    </a:p>
                  </a:txBody>
                  <a:tcPr/>
                </a:tc>
                <a:tc>
                  <a:txBody>
                    <a:bodyPr/>
                    <a:lstStyle/>
                    <a:p>
                      <a:r>
                        <a:rPr lang="en-US" sz="1200" dirty="0" smtClean="0"/>
                        <a:t>Shared Storybook Reading: Building Young Children’s</a:t>
                      </a:r>
                      <a:r>
                        <a:rPr lang="en-US" sz="1200" baseline="0" dirty="0" smtClean="0"/>
                        <a:t> </a:t>
                      </a:r>
                      <a:r>
                        <a:rPr lang="en-US" sz="1200" dirty="0" smtClean="0"/>
                        <a:t>Language and Emergent</a:t>
                      </a:r>
                      <a:r>
                        <a:rPr lang="en-US" sz="1200" baseline="0" dirty="0" smtClean="0"/>
                        <a:t> Literacy Skills (Ezell &amp; Justice, 2005)</a:t>
                      </a:r>
                    </a:p>
                    <a:p>
                      <a:r>
                        <a:rPr lang="en-US" sz="1200" b="1" u="sng" baseline="0" dirty="0" smtClean="0"/>
                        <a:t>Attending Strategy:</a:t>
                      </a:r>
                    </a:p>
                    <a:p>
                      <a:pPr marL="171450" indent="-171450">
                        <a:buFont typeface="Arial" panose="020B0604020202020204" pitchFamily="34" charset="0"/>
                        <a:buChar char="•"/>
                      </a:pPr>
                      <a:r>
                        <a:rPr lang="en-US" sz="1200" b="0" u="none" baseline="0" dirty="0" smtClean="0"/>
                        <a:t>Determine current attending baseline behavior by observing how long the child attends in two separated shared-reading sessions. </a:t>
                      </a:r>
                    </a:p>
                    <a:p>
                      <a:pPr marL="171450" indent="-171450">
                        <a:buFont typeface="Arial" panose="020B0604020202020204" pitchFamily="34" charset="0"/>
                        <a:buChar char="•"/>
                      </a:pPr>
                      <a:r>
                        <a:rPr lang="en-US" sz="1200" b="0" u="none" baseline="0" dirty="0" smtClean="0"/>
                        <a:t>Establish an attending goal measured in either length of time or number of pages</a:t>
                      </a:r>
                    </a:p>
                    <a:p>
                      <a:pPr marL="171450" indent="-171450">
                        <a:buFont typeface="Arial" panose="020B0604020202020204" pitchFamily="34" charset="0"/>
                        <a:buChar char="•"/>
                      </a:pPr>
                      <a:r>
                        <a:rPr lang="en-US" sz="1200" b="0" u="none" baseline="0" dirty="0" smtClean="0"/>
                        <a:t>Select an attractive book with limited print on a topic that may be preferred interest and incorporates flaps, moveable parts or textures.</a:t>
                      </a:r>
                    </a:p>
                    <a:p>
                      <a:pPr marL="171450" indent="-171450">
                        <a:buFont typeface="Arial" panose="020B0604020202020204" pitchFamily="34" charset="0"/>
                        <a:buChar char="•"/>
                      </a:pPr>
                      <a:r>
                        <a:rPr lang="en-US" sz="1200" b="0" u="none" baseline="0" dirty="0" smtClean="0"/>
                        <a:t>During shared reading session, the adult should read the book with enthusiasm and animation. </a:t>
                      </a:r>
                    </a:p>
                    <a:p>
                      <a:pPr marL="171450" indent="-171450">
                        <a:buFont typeface="Arial" panose="020B0604020202020204" pitchFamily="34" charset="0"/>
                        <a:buChar char="•"/>
                      </a:pPr>
                      <a:r>
                        <a:rPr lang="en-US" sz="1200" b="0" u="none" baseline="0" dirty="0" smtClean="0"/>
                        <a:t>When the target time or page has been reached, verbal praise should be provided to the child (e.g. “You did a great job listening to the story!” and then the session should be ended. </a:t>
                      </a:r>
                    </a:p>
                    <a:p>
                      <a:pPr marL="171450" indent="-171450">
                        <a:buFont typeface="Arial" panose="020B0604020202020204" pitchFamily="34" charset="0"/>
                        <a:buChar char="•"/>
                      </a:pPr>
                      <a:r>
                        <a:rPr lang="en-US" sz="1200" b="0" u="none" baseline="0" dirty="0" smtClean="0"/>
                        <a:t>A record of the child’s attending time (measured in either minutes or number of pages read) should be maintained. The use of this strategy can be continued until the child is able to attend to the entire reading of one brief storybook. </a:t>
                      </a:r>
                      <a:endParaRPr lang="en-US" sz="1200" b="0" u="none"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27881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8991600" cy="715962"/>
          </a:xfrm>
        </p:spPr>
        <p:txBody>
          <a:bodyPr>
            <a:normAutofit fontScale="90000"/>
          </a:bodyPr>
          <a:lstStyle/>
          <a:p>
            <a:r>
              <a:rPr lang="en-US" sz="3100" b="1" dirty="0">
                <a:solidFill>
                  <a:srgbClr val="002060"/>
                </a:solidFill>
              </a:rPr>
              <a:t>The Dynamic Relationship Between Content, Curriculum and Student Learning: Three Primary Findings</a:t>
            </a:r>
            <a:endParaRPr lang="en-US" sz="3100" b="1" dirty="0">
              <a:solidFill>
                <a:srgbClr val="002060"/>
              </a:solidFill>
            </a:endParaRPr>
          </a:p>
        </p:txBody>
      </p:sp>
      <p:sp>
        <p:nvSpPr>
          <p:cNvPr id="3" name="Content Placeholder 2"/>
          <p:cNvSpPr>
            <a:spLocks noGrp="1"/>
          </p:cNvSpPr>
          <p:nvPr>
            <p:ph idx="1"/>
          </p:nvPr>
        </p:nvSpPr>
        <p:spPr>
          <a:xfrm>
            <a:off x="1676400" y="1371600"/>
            <a:ext cx="8839200" cy="5334000"/>
          </a:xfrm>
        </p:spPr>
        <p:txBody>
          <a:bodyPr>
            <a:normAutofit fontScale="85000" lnSpcReduction="20000"/>
          </a:bodyPr>
          <a:lstStyle/>
          <a:p>
            <a:r>
              <a:rPr lang="en-US" b="1" dirty="0" smtClean="0">
                <a:solidFill>
                  <a:srgbClr val="002060"/>
                </a:solidFill>
              </a:rPr>
              <a:t>The </a:t>
            </a:r>
            <a:r>
              <a:rPr lang="en-US" b="1" dirty="0">
                <a:solidFill>
                  <a:srgbClr val="002060"/>
                </a:solidFill>
              </a:rPr>
              <a:t>amount, type, and quality of interactions between students with extensive support needs and their typical peers were better in general education contexts</a:t>
            </a:r>
            <a:r>
              <a:rPr lang="en-US" b="1" dirty="0" smtClean="0">
                <a:solidFill>
                  <a:srgbClr val="002060"/>
                </a:solidFill>
              </a:rPr>
              <a:t>.</a:t>
            </a:r>
          </a:p>
          <a:p>
            <a:endParaRPr lang="en-US" sz="1400" b="1" dirty="0">
              <a:solidFill>
                <a:srgbClr val="002060"/>
              </a:solidFill>
            </a:endParaRPr>
          </a:p>
          <a:p>
            <a:pPr lvl="0"/>
            <a:r>
              <a:rPr lang="en-US" b="1" dirty="0">
                <a:solidFill>
                  <a:srgbClr val="002060"/>
                </a:solidFill>
              </a:rPr>
              <a:t>S</a:t>
            </a:r>
            <a:r>
              <a:rPr lang="en-US" b="1" dirty="0" smtClean="0">
                <a:solidFill>
                  <a:srgbClr val="002060"/>
                </a:solidFill>
              </a:rPr>
              <a:t>ervices </a:t>
            </a:r>
            <a:r>
              <a:rPr lang="en-US" b="1" dirty="0">
                <a:solidFill>
                  <a:srgbClr val="002060"/>
                </a:solidFill>
              </a:rPr>
              <a:t>in general education contexts could be superior to those in self-contained settings with respect to:</a:t>
            </a:r>
            <a:endParaRPr lang="en-US" b="1" dirty="0">
              <a:solidFill>
                <a:srgbClr val="002060"/>
              </a:solidFill>
            </a:endParaRPr>
          </a:p>
          <a:p>
            <a:pPr lvl="1"/>
            <a:r>
              <a:rPr lang="en-US" b="1" dirty="0">
                <a:solidFill>
                  <a:srgbClr val="002060"/>
                </a:solidFill>
              </a:rPr>
              <a:t>The quality of student Individualized Education Programs, the aspects of instruction and the overall program provided</a:t>
            </a:r>
            <a:endParaRPr lang="en-US" b="1" dirty="0">
              <a:solidFill>
                <a:srgbClr val="002060"/>
              </a:solidFill>
            </a:endParaRPr>
          </a:p>
          <a:p>
            <a:pPr lvl="1"/>
            <a:r>
              <a:rPr lang="en-US" b="1" dirty="0">
                <a:solidFill>
                  <a:srgbClr val="002060"/>
                </a:solidFill>
              </a:rPr>
              <a:t>The amount of time that teachers provided instruction</a:t>
            </a:r>
            <a:endParaRPr lang="en-US" b="1" dirty="0">
              <a:solidFill>
                <a:srgbClr val="002060"/>
              </a:solidFill>
            </a:endParaRPr>
          </a:p>
          <a:p>
            <a:pPr lvl="1"/>
            <a:r>
              <a:rPr lang="en-US" b="1" dirty="0">
                <a:solidFill>
                  <a:srgbClr val="002060"/>
                </a:solidFill>
              </a:rPr>
              <a:t>The amount of time students were engaged in instruction and social interactions with general education </a:t>
            </a:r>
            <a:r>
              <a:rPr lang="en-US" b="1" dirty="0" smtClean="0">
                <a:solidFill>
                  <a:srgbClr val="002060"/>
                </a:solidFill>
              </a:rPr>
              <a:t>classmates</a:t>
            </a:r>
          </a:p>
          <a:p>
            <a:pPr lvl="1"/>
            <a:endParaRPr lang="en-US" sz="1400" b="1" dirty="0">
              <a:solidFill>
                <a:srgbClr val="002060"/>
              </a:solidFill>
            </a:endParaRPr>
          </a:p>
          <a:p>
            <a:pPr lvl="0"/>
            <a:r>
              <a:rPr lang="en-US" b="1" dirty="0">
                <a:solidFill>
                  <a:srgbClr val="002060"/>
                </a:solidFill>
              </a:rPr>
              <a:t>W</a:t>
            </a:r>
            <a:r>
              <a:rPr lang="en-US" b="1" dirty="0" smtClean="0">
                <a:solidFill>
                  <a:srgbClr val="002060"/>
                </a:solidFill>
              </a:rPr>
              <a:t>hen </a:t>
            </a:r>
            <a:r>
              <a:rPr lang="en-US" b="1" dirty="0">
                <a:solidFill>
                  <a:srgbClr val="002060"/>
                </a:solidFill>
              </a:rPr>
              <a:t>these student received services in inclusive general education contexts, their learning outcomes could be better across skills areas and activities including:</a:t>
            </a:r>
            <a:endParaRPr lang="en-US" b="1" dirty="0">
              <a:solidFill>
                <a:srgbClr val="002060"/>
              </a:solidFill>
            </a:endParaRPr>
          </a:p>
          <a:p>
            <a:pPr lvl="1"/>
            <a:r>
              <a:rPr lang="en-US" b="1" dirty="0">
                <a:solidFill>
                  <a:srgbClr val="002060"/>
                </a:solidFill>
              </a:rPr>
              <a:t>Social competence</a:t>
            </a:r>
            <a:endParaRPr lang="en-US" b="1" dirty="0">
              <a:solidFill>
                <a:srgbClr val="002060"/>
              </a:solidFill>
            </a:endParaRPr>
          </a:p>
          <a:p>
            <a:pPr lvl="1"/>
            <a:r>
              <a:rPr lang="en-US" b="1" dirty="0">
                <a:solidFill>
                  <a:srgbClr val="002060"/>
                </a:solidFill>
              </a:rPr>
              <a:t>Language Development and Use</a:t>
            </a:r>
            <a:endParaRPr lang="en-US" b="1" dirty="0">
              <a:solidFill>
                <a:srgbClr val="002060"/>
              </a:solidFill>
            </a:endParaRPr>
          </a:p>
          <a:p>
            <a:pPr lvl="1"/>
            <a:r>
              <a:rPr lang="en-US" b="1" u="sng" dirty="0">
                <a:solidFill>
                  <a:srgbClr val="002060"/>
                </a:solidFill>
              </a:rPr>
              <a:t>Literacy </a:t>
            </a:r>
            <a:endParaRPr lang="en-US" b="1" u="sng" dirty="0">
              <a:solidFill>
                <a:srgbClr val="002060"/>
              </a:solidFill>
            </a:endParaRPr>
          </a:p>
          <a:p>
            <a:pPr lvl="1"/>
            <a:r>
              <a:rPr lang="en-US" b="1" dirty="0">
                <a:solidFill>
                  <a:srgbClr val="002060"/>
                </a:solidFill>
              </a:rPr>
              <a:t>General education content areas</a:t>
            </a:r>
            <a:endParaRPr lang="en-US" b="1" dirty="0">
              <a:solidFill>
                <a:srgbClr val="002060"/>
              </a:solidFill>
            </a:endParaRPr>
          </a:p>
          <a:p>
            <a:endParaRPr lang="en-US" b="1" dirty="0">
              <a:solidFill>
                <a:srgbClr val="002060"/>
              </a:solidFill>
            </a:endParaRPr>
          </a:p>
        </p:txBody>
      </p:sp>
      <p:sp>
        <p:nvSpPr>
          <p:cNvPr id="4" name="TextBox 3"/>
          <p:cNvSpPr txBox="1"/>
          <p:nvPr/>
        </p:nvSpPr>
        <p:spPr>
          <a:xfrm>
            <a:off x="6324600" y="5622278"/>
            <a:ext cx="4191000" cy="954107"/>
          </a:xfrm>
          <a:prstGeom prst="rect">
            <a:avLst/>
          </a:prstGeom>
          <a:noFill/>
        </p:spPr>
        <p:txBody>
          <a:bodyPr wrap="square" rtlCol="0">
            <a:spAutoFit/>
          </a:bodyPr>
          <a:lstStyle/>
          <a:p>
            <a:pPr algn="ctr"/>
            <a:r>
              <a:rPr lang="en-US" sz="1400" b="1" dirty="0">
                <a:solidFill>
                  <a:srgbClr val="002060"/>
                </a:solidFill>
                <a:hlinkClick r:id="rId2"/>
              </a:rPr>
              <a:t>The Dynamic Relationship Between Context, Curriculum, and Student Learning:  A Case for Inclusive Education as a Research-based Practice</a:t>
            </a:r>
            <a:r>
              <a:rPr lang="en-US" sz="1400" b="1" dirty="0">
                <a:solidFill>
                  <a:srgbClr val="002060"/>
                </a:solidFill>
              </a:rPr>
              <a:t>.   Jackson, </a:t>
            </a:r>
            <a:r>
              <a:rPr lang="en-US" sz="1400" b="1" dirty="0" err="1">
                <a:solidFill>
                  <a:srgbClr val="002060"/>
                </a:solidFill>
              </a:rPr>
              <a:t>Ryndak</a:t>
            </a:r>
            <a:r>
              <a:rPr lang="en-US" sz="1400" b="1" dirty="0">
                <a:solidFill>
                  <a:srgbClr val="002060"/>
                </a:solidFill>
              </a:rPr>
              <a:t>, &amp; </a:t>
            </a:r>
            <a:r>
              <a:rPr lang="en-US" sz="1400" b="1" dirty="0" err="1">
                <a:solidFill>
                  <a:srgbClr val="002060"/>
                </a:solidFill>
              </a:rPr>
              <a:t>Wehmeyer</a:t>
            </a:r>
            <a:r>
              <a:rPr lang="en-US" sz="1400" b="1" dirty="0">
                <a:solidFill>
                  <a:srgbClr val="002060"/>
                </a:solidFill>
              </a:rPr>
              <a:t>, (</a:t>
            </a:r>
            <a:r>
              <a:rPr lang="en-US" sz="1400" b="1" dirty="0">
                <a:solidFill>
                  <a:srgbClr val="FF0000"/>
                </a:solidFill>
              </a:rPr>
              <a:t>2010</a:t>
            </a:r>
            <a:r>
              <a:rPr lang="en-US" sz="1400" b="1" dirty="0">
                <a:solidFill>
                  <a:srgbClr val="002060"/>
                </a:solidFill>
              </a:rPr>
              <a:t>).</a:t>
            </a:r>
            <a:endParaRPr lang="en-US" sz="1400" b="1" dirty="0">
              <a:solidFill>
                <a:srgbClr val="002060"/>
              </a:solidFill>
            </a:endParaRPr>
          </a:p>
        </p:txBody>
      </p:sp>
    </p:spTree>
    <p:extLst>
      <p:ext uri="{BB962C8B-B14F-4D97-AF65-F5344CB8AC3E}">
        <p14:creationId xmlns:p14="http://schemas.microsoft.com/office/powerpoint/2010/main" val="40539615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228601"/>
            <a:ext cx="3657600" cy="584775"/>
          </a:xfrm>
          <a:prstGeom prst="rect">
            <a:avLst/>
          </a:prstGeom>
          <a:noFill/>
        </p:spPr>
        <p:txBody>
          <a:bodyPr wrap="square" rtlCol="0">
            <a:spAutoFit/>
          </a:bodyPr>
          <a:lstStyle/>
          <a:p>
            <a:r>
              <a:rPr lang="en-US" sz="3200" dirty="0">
                <a:solidFill>
                  <a:schemeClr val="accent1">
                    <a:lumMod val="75000"/>
                  </a:schemeClr>
                </a:solidFill>
              </a:rPr>
              <a:t>PRIMARY </a:t>
            </a:r>
            <a:r>
              <a:rPr lang="en-US" sz="3200" b="1" dirty="0">
                <a:solidFill>
                  <a:schemeClr val="accent1">
                    <a:lumMod val="75000"/>
                  </a:schemeClr>
                </a:solidFill>
              </a:rPr>
              <a:t>SOURCES</a:t>
            </a:r>
            <a:endParaRPr lang="en-US" sz="3200" b="1" dirty="0">
              <a:solidFill>
                <a:schemeClr val="accent1">
                  <a:lumMod val="75000"/>
                </a:schemeClr>
              </a:solidFill>
            </a:endParaRPr>
          </a:p>
        </p:txBody>
      </p:sp>
      <p:sp>
        <p:nvSpPr>
          <p:cNvPr id="3" name="Content Placeholder 2"/>
          <p:cNvSpPr>
            <a:spLocks noGrp="1"/>
          </p:cNvSpPr>
          <p:nvPr>
            <p:ph idx="1"/>
          </p:nvPr>
        </p:nvSpPr>
        <p:spPr>
          <a:xfrm>
            <a:off x="1676400" y="914400"/>
            <a:ext cx="8686800" cy="5486400"/>
          </a:xfrm>
        </p:spPr>
        <p:txBody>
          <a:bodyPr>
            <a:normAutofit fontScale="92500"/>
          </a:bodyPr>
          <a:lstStyle/>
          <a:p>
            <a:pPr marL="0" indent="0">
              <a:buNone/>
            </a:pPr>
            <a:r>
              <a:rPr lang="en-US" sz="1800" b="1" dirty="0">
                <a:solidFill>
                  <a:srgbClr val="002060"/>
                </a:solidFill>
              </a:rPr>
              <a:t>Barr, </a:t>
            </a:r>
            <a:r>
              <a:rPr lang="en-US" sz="1800" b="1" dirty="0" err="1">
                <a:solidFill>
                  <a:srgbClr val="002060"/>
                </a:solidFill>
              </a:rPr>
              <a:t>Blachowicz</a:t>
            </a:r>
            <a:r>
              <a:rPr lang="en-US" sz="1800" b="1" dirty="0">
                <a:solidFill>
                  <a:srgbClr val="002060"/>
                </a:solidFill>
              </a:rPr>
              <a:t>, C. Bates, A. Katz, C. Kaufman, B. (2013).  </a:t>
            </a:r>
            <a:r>
              <a:rPr lang="en-US" sz="1800" b="1" i="1" dirty="0">
                <a:solidFill>
                  <a:srgbClr val="002060"/>
                </a:solidFill>
              </a:rPr>
              <a:t>Reading Diagnosis for Teachers:  An Instructional Approach</a:t>
            </a:r>
            <a:r>
              <a:rPr lang="en-US" sz="1800" b="1" dirty="0">
                <a:solidFill>
                  <a:srgbClr val="002060"/>
                </a:solidFill>
              </a:rPr>
              <a:t> (6</a:t>
            </a:r>
            <a:r>
              <a:rPr lang="en-US" sz="1800" b="1" baseline="30000" dirty="0">
                <a:solidFill>
                  <a:srgbClr val="002060"/>
                </a:solidFill>
              </a:rPr>
              <a:t>th</a:t>
            </a:r>
            <a:r>
              <a:rPr lang="en-US" sz="1800" b="1" dirty="0">
                <a:solidFill>
                  <a:srgbClr val="002060"/>
                </a:solidFill>
              </a:rPr>
              <a:t> Ed.). Pearson</a:t>
            </a:r>
            <a:r>
              <a:rPr lang="en-US" sz="1800" b="1" dirty="0">
                <a:solidFill>
                  <a:srgbClr val="002060"/>
                </a:solidFill>
              </a:rPr>
              <a:t>.</a:t>
            </a:r>
          </a:p>
          <a:p>
            <a:pPr marL="0" indent="0">
              <a:buNone/>
            </a:pPr>
            <a:endParaRPr lang="en-US" sz="800" b="1" dirty="0">
              <a:solidFill>
                <a:srgbClr val="002060"/>
              </a:solidFill>
            </a:endParaRPr>
          </a:p>
          <a:p>
            <a:pPr marL="0" indent="0">
              <a:buNone/>
            </a:pPr>
            <a:r>
              <a:rPr lang="en-US" sz="1800" b="1" dirty="0">
                <a:solidFill>
                  <a:srgbClr val="002060"/>
                </a:solidFill>
              </a:rPr>
              <a:t>Brown, H., </a:t>
            </a:r>
            <a:r>
              <a:rPr lang="en-US" sz="1800" b="1" dirty="0" err="1">
                <a:solidFill>
                  <a:srgbClr val="002060"/>
                </a:solidFill>
              </a:rPr>
              <a:t>Oram-Cardy</a:t>
            </a:r>
            <a:r>
              <a:rPr lang="en-US" sz="1800" b="1" dirty="0">
                <a:solidFill>
                  <a:srgbClr val="002060"/>
                </a:solidFill>
              </a:rPr>
              <a:t>, J. &amp; Johnson, A. (2013).  A Meta-Analysis of the Reading Comprehension Skills of </a:t>
            </a:r>
            <a:r>
              <a:rPr lang="en-US" sz="1800" b="1" dirty="0" err="1">
                <a:solidFill>
                  <a:srgbClr val="002060"/>
                </a:solidFill>
              </a:rPr>
              <a:t>Individuas</a:t>
            </a:r>
            <a:r>
              <a:rPr lang="en-US" sz="1800" b="1" dirty="0">
                <a:solidFill>
                  <a:srgbClr val="002060"/>
                </a:solidFill>
              </a:rPr>
              <a:t> on the Autism Spectrum.  </a:t>
            </a:r>
            <a:r>
              <a:rPr lang="en-US" sz="1800" b="1" i="1" dirty="0">
                <a:solidFill>
                  <a:srgbClr val="002060"/>
                </a:solidFill>
              </a:rPr>
              <a:t>Journal of Autism and Developmental Disorders</a:t>
            </a:r>
            <a:r>
              <a:rPr lang="en-US" sz="1800" b="1" dirty="0">
                <a:solidFill>
                  <a:srgbClr val="002060"/>
                </a:solidFill>
              </a:rPr>
              <a:t>, 43, 932-955.</a:t>
            </a:r>
          </a:p>
          <a:p>
            <a:pPr marL="0" indent="0">
              <a:buNone/>
            </a:pPr>
            <a:endParaRPr lang="en-US" sz="800" b="1" dirty="0">
              <a:solidFill>
                <a:srgbClr val="002060"/>
              </a:solidFill>
            </a:endParaRPr>
          </a:p>
          <a:p>
            <a:pPr marL="0" indent="0">
              <a:buNone/>
            </a:pPr>
            <a:r>
              <a:rPr lang="en-US" sz="1800" b="1" dirty="0">
                <a:solidFill>
                  <a:srgbClr val="002060"/>
                </a:solidFill>
              </a:rPr>
              <a:t>Carnahan, C. &amp; Williamson, P. (</a:t>
            </a:r>
            <a:r>
              <a:rPr lang="en-US" sz="1800" b="1" dirty="0" err="1">
                <a:solidFill>
                  <a:srgbClr val="002060"/>
                </a:solidFill>
              </a:rPr>
              <a:t>Eds</a:t>
            </a:r>
            <a:r>
              <a:rPr lang="en-US" sz="1800" b="1" dirty="0">
                <a:solidFill>
                  <a:srgbClr val="002060"/>
                </a:solidFill>
              </a:rPr>
              <a:t>) (2010). </a:t>
            </a:r>
            <a:r>
              <a:rPr lang="en-US" sz="1800" b="1" i="1" dirty="0">
                <a:solidFill>
                  <a:srgbClr val="002060"/>
                </a:solidFill>
              </a:rPr>
              <a:t>Quality Literacy Instruction for Students with Autism Spectrum Disorders</a:t>
            </a:r>
            <a:r>
              <a:rPr lang="en-US" sz="1800" b="1" dirty="0">
                <a:solidFill>
                  <a:srgbClr val="002060"/>
                </a:solidFill>
              </a:rPr>
              <a:t>.  AAPC.</a:t>
            </a:r>
          </a:p>
          <a:p>
            <a:pPr marL="0" indent="0">
              <a:buNone/>
            </a:pPr>
            <a:endParaRPr lang="en-US" sz="800" b="1" dirty="0">
              <a:solidFill>
                <a:srgbClr val="002060"/>
              </a:solidFill>
            </a:endParaRPr>
          </a:p>
          <a:p>
            <a:pPr marL="0" indent="0">
              <a:buNone/>
            </a:pPr>
            <a:r>
              <a:rPr lang="en-US" sz="1800" b="1" dirty="0">
                <a:solidFill>
                  <a:srgbClr val="002060"/>
                </a:solidFill>
              </a:rPr>
              <a:t>Carnahan, C. Williamson, P. &amp; Haydon, T. (2009).  Matching Literacy Profiles with Instruction for Students on the Spectrum:  Making Reading Instruction Meaningful.  </a:t>
            </a:r>
            <a:r>
              <a:rPr lang="en-US" sz="1800" b="1" i="1" dirty="0">
                <a:solidFill>
                  <a:srgbClr val="002060"/>
                </a:solidFill>
              </a:rPr>
              <a:t>Beyond Behavior</a:t>
            </a:r>
            <a:r>
              <a:rPr lang="en-US" sz="1800" b="1" dirty="0">
                <a:solidFill>
                  <a:srgbClr val="002060"/>
                </a:solidFill>
              </a:rPr>
              <a:t>, 19, 10-16. </a:t>
            </a:r>
          </a:p>
          <a:p>
            <a:pPr marL="0" indent="0">
              <a:buNone/>
            </a:pPr>
            <a:endParaRPr lang="en-US" sz="800" b="1" dirty="0">
              <a:solidFill>
                <a:srgbClr val="002060"/>
              </a:solidFill>
            </a:endParaRPr>
          </a:p>
          <a:p>
            <a:pPr marL="0" indent="0">
              <a:buNone/>
            </a:pPr>
            <a:r>
              <a:rPr lang="en-US" sz="1800" b="1" dirty="0">
                <a:solidFill>
                  <a:srgbClr val="002060"/>
                </a:solidFill>
              </a:rPr>
              <a:t>Consortium </a:t>
            </a:r>
            <a:r>
              <a:rPr lang="en-US" sz="1800" b="1" dirty="0">
                <a:solidFill>
                  <a:srgbClr val="002060"/>
                </a:solidFill>
              </a:rPr>
              <a:t>on Reading </a:t>
            </a:r>
            <a:r>
              <a:rPr lang="en-US" sz="1800" b="1" dirty="0" err="1">
                <a:solidFill>
                  <a:srgbClr val="002060"/>
                </a:solidFill>
              </a:rPr>
              <a:t>Exellence</a:t>
            </a:r>
            <a:r>
              <a:rPr lang="en-US" sz="1800" b="1" dirty="0">
                <a:solidFill>
                  <a:srgbClr val="002060"/>
                </a:solidFill>
              </a:rPr>
              <a:t> (2008).  </a:t>
            </a:r>
            <a:r>
              <a:rPr lang="en-US" sz="1800" b="1" i="1" dirty="0">
                <a:solidFill>
                  <a:srgbClr val="002060"/>
                </a:solidFill>
              </a:rPr>
              <a:t>Assessing Reading:  Multiple Measures</a:t>
            </a:r>
            <a:r>
              <a:rPr lang="en-US" sz="1800" b="1" dirty="0">
                <a:solidFill>
                  <a:srgbClr val="002060"/>
                </a:solidFill>
              </a:rPr>
              <a:t>.  Arena Press.</a:t>
            </a:r>
          </a:p>
          <a:p>
            <a:pPr marL="0" indent="0">
              <a:buNone/>
            </a:pPr>
            <a:endParaRPr lang="en-US" sz="800" b="1" dirty="0">
              <a:solidFill>
                <a:srgbClr val="002060"/>
              </a:solidFill>
            </a:endParaRPr>
          </a:p>
          <a:p>
            <a:pPr marL="0" indent="0">
              <a:buNone/>
            </a:pPr>
            <a:r>
              <a:rPr lang="en-US" sz="1800" b="1" dirty="0" err="1">
                <a:solidFill>
                  <a:srgbClr val="002060"/>
                </a:solidFill>
              </a:rPr>
              <a:t>Honig</a:t>
            </a:r>
            <a:r>
              <a:rPr lang="en-US" sz="1800" b="1" dirty="0">
                <a:solidFill>
                  <a:srgbClr val="002060"/>
                </a:solidFill>
              </a:rPr>
              <a:t>, B. Diamond, L. &amp; </a:t>
            </a:r>
            <a:r>
              <a:rPr lang="en-US" sz="1800" b="1" dirty="0" err="1">
                <a:solidFill>
                  <a:srgbClr val="002060"/>
                </a:solidFill>
              </a:rPr>
              <a:t>Gutlohn</a:t>
            </a:r>
            <a:r>
              <a:rPr lang="en-US" sz="1800" b="1" dirty="0">
                <a:solidFill>
                  <a:srgbClr val="002060"/>
                </a:solidFill>
              </a:rPr>
              <a:t>. L, (2013). </a:t>
            </a:r>
            <a:r>
              <a:rPr lang="en-US" sz="1800" b="1" i="1" dirty="0">
                <a:solidFill>
                  <a:srgbClr val="002060"/>
                </a:solidFill>
              </a:rPr>
              <a:t>Teaching Reading Sourcebook</a:t>
            </a:r>
            <a:r>
              <a:rPr lang="en-US" sz="1800" b="1" dirty="0">
                <a:solidFill>
                  <a:srgbClr val="002060"/>
                </a:solidFill>
              </a:rPr>
              <a:t>.  Arena </a:t>
            </a:r>
            <a:r>
              <a:rPr lang="en-US" sz="1800" b="1" dirty="0">
                <a:solidFill>
                  <a:srgbClr val="002060"/>
                </a:solidFill>
              </a:rPr>
              <a:t>Press.</a:t>
            </a:r>
          </a:p>
          <a:p>
            <a:pPr marL="0" indent="0">
              <a:buNone/>
            </a:pPr>
            <a:endParaRPr lang="en-US" sz="800" b="1" dirty="0">
              <a:solidFill>
                <a:srgbClr val="002060"/>
              </a:solidFill>
            </a:endParaRPr>
          </a:p>
          <a:p>
            <a:pPr marL="0" indent="0">
              <a:buNone/>
            </a:pPr>
            <a:r>
              <a:rPr lang="en-US" sz="1800" b="1" dirty="0" err="1">
                <a:solidFill>
                  <a:srgbClr val="002060"/>
                </a:solidFill>
              </a:rPr>
              <a:t>Iland</a:t>
            </a:r>
            <a:r>
              <a:rPr lang="en-US" sz="1800" b="1" dirty="0">
                <a:solidFill>
                  <a:srgbClr val="002060"/>
                </a:solidFill>
              </a:rPr>
              <a:t>, E. (2011).  </a:t>
            </a:r>
            <a:r>
              <a:rPr lang="en-US" sz="1800" b="1" i="1" dirty="0">
                <a:solidFill>
                  <a:srgbClr val="002060"/>
                </a:solidFill>
              </a:rPr>
              <a:t>Drawing a Blank:  Improving Comprehension for Readings of the Autism Spectrum</a:t>
            </a:r>
            <a:r>
              <a:rPr lang="en-US" sz="1800" b="1" dirty="0">
                <a:solidFill>
                  <a:srgbClr val="002060"/>
                </a:solidFill>
              </a:rPr>
              <a:t>.  AAPC</a:t>
            </a:r>
          </a:p>
          <a:p>
            <a:pPr marL="0" indent="0">
              <a:buNone/>
            </a:pPr>
            <a:endParaRPr lang="en-US" sz="1800" b="1" dirty="0">
              <a:solidFill>
                <a:srgbClr val="002060"/>
              </a:solidFill>
            </a:endParaRPr>
          </a:p>
          <a:p>
            <a:pPr marL="0" indent="0">
              <a:buNone/>
            </a:pPr>
            <a:endParaRPr lang="en-US" sz="1800" b="1" dirty="0">
              <a:solidFill>
                <a:srgbClr val="002060"/>
              </a:solidFill>
            </a:endParaRPr>
          </a:p>
        </p:txBody>
      </p:sp>
    </p:spTree>
    <p:extLst>
      <p:ext uri="{BB962C8B-B14F-4D97-AF65-F5344CB8AC3E}">
        <p14:creationId xmlns:p14="http://schemas.microsoft.com/office/powerpoint/2010/main" val="16451341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7200" y="228601"/>
            <a:ext cx="3657600" cy="584775"/>
          </a:xfrm>
          <a:prstGeom prst="rect">
            <a:avLst/>
          </a:prstGeom>
          <a:noFill/>
        </p:spPr>
        <p:txBody>
          <a:bodyPr wrap="square" rtlCol="0">
            <a:spAutoFit/>
          </a:bodyPr>
          <a:lstStyle/>
          <a:p>
            <a:r>
              <a:rPr lang="en-US" sz="3200" dirty="0">
                <a:solidFill>
                  <a:schemeClr val="accent1">
                    <a:lumMod val="75000"/>
                  </a:schemeClr>
                </a:solidFill>
              </a:rPr>
              <a:t>PRIMARY </a:t>
            </a:r>
            <a:r>
              <a:rPr lang="en-US" sz="3200" b="1" dirty="0">
                <a:solidFill>
                  <a:schemeClr val="accent1">
                    <a:lumMod val="75000"/>
                  </a:schemeClr>
                </a:solidFill>
              </a:rPr>
              <a:t>SOURCES</a:t>
            </a:r>
            <a:endParaRPr lang="en-US" sz="3200" b="1" dirty="0">
              <a:solidFill>
                <a:schemeClr val="accent1">
                  <a:lumMod val="75000"/>
                </a:schemeClr>
              </a:solidFill>
            </a:endParaRPr>
          </a:p>
        </p:txBody>
      </p:sp>
      <p:sp>
        <p:nvSpPr>
          <p:cNvPr id="3" name="Content Placeholder 2"/>
          <p:cNvSpPr>
            <a:spLocks noGrp="1"/>
          </p:cNvSpPr>
          <p:nvPr>
            <p:ph idx="1"/>
          </p:nvPr>
        </p:nvSpPr>
        <p:spPr>
          <a:xfrm>
            <a:off x="1676400" y="1143000"/>
            <a:ext cx="8763000" cy="5486400"/>
          </a:xfrm>
        </p:spPr>
        <p:txBody>
          <a:bodyPr>
            <a:normAutofit lnSpcReduction="10000"/>
          </a:bodyPr>
          <a:lstStyle/>
          <a:p>
            <a:pPr marL="0" indent="0">
              <a:spcBef>
                <a:spcPts val="0"/>
              </a:spcBef>
              <a:buNone/>
            </a:pPr>
            <a:r>
              <a:rPr lang="en-US" sz="2000" b="1" dirty="0">
                <a:solidFill>
                  <a:srgbClr val="002060"/>
                </a:solidFill>
              </a:rPr>
              <a:t>Intervention </a:t>
            </a:r>
            <a:r>
              <a:rPr lang="en-US" sz="2000" b="1" dirty="0">
                <a:solidFill>
                  <a:srgbClr val="002060"/>
                </a:solidFill>
              </a:rPr>
              <a:t>Central (2015)  Curriculum-Based Measurement Warehouse.</a:t>
            </a:r>
          </a:p>
          <a:p>
            <a:pPr marL="0" indent="0">
              <a:spcBef>
                <a:spcPts val="0"/>
              </a:spcBef>
              <a:buNone/>
            </a:pPr>
            <a:r>
              <a:rPr lang="en-US" sz="1600" b="1" dirty="0">
                <a:solidFill>
                  <a:srgbClr val="002060"/>
                </a:solidFill>
                <a:hlinkClick r:id="rId2"/>
              </a:rPr>
              <a:t>http://www.interventioncentral.org/curriculum-based-measurement-reading-math-assesment-tests</a:t>
            </a:r>
            <a:r>
              <a:rPr lang="en-US" sz="1600" b="1" dirty="0">
                <a:solidFill>
                  <a:srgbClr val="002060"/>
                </a:solidFill>
              </a:rPr>
              <a:t>.</a:t>
            </a:r>
          </a:p>
          <a:p>
            <a:pPr marL="0" indent="0">
              <a:buNone/>
            </a:pPr>
            <a:endParaRPr lang="en-US" sz="800" b="1" dirty="0">
              <a:solidFill>
                <a:srgbClr val="002060"/>
              </a:solidFill>
            </a:endParaRPr>
          </a:p>
          <a:p>
            <a:pPr marL="0" indent="0">
              <a:buNone/>
            </a:pPr>
            <a:r>
              <a:rPr lang="en-US" sz="2000" b="1" dirty="0">
                <a:solidFill>
                  <a:srgbClr val="002060"/>
                </a:solidFill>
              </a:rPr>
              <a:t>Johnson</a:t>
            </a:r>
            <a:r>
              <a:rPr lang="en-US" sz="2000" b="1" dirty="0">
                <a:solidFill>
                  <a:srgbClr val="002060"/>
                </a:solidFill>
              </a:rPr>
              <a:t>, K. &amp; Street, E. (2013).  </a:t>
            </a:r>
            <a:r>
              <a:rPr lang="en-US" sz="2000" b="1" i="1" dirty="0">
                <a:solidFill>
                  <a:srgbClr val="002060"/>
                </a:solidFill>
              </a:rPr>
              <a:t>Response to Intervention and Precision Teaching:  Creating Synergy in the Classroom</a:t>
            </a:r>
            <a:r>
              <a:rPr lang="en-US" sz="2000" b="1" dirty="0">
                <a:solidFill>
                  <a:srgbClr val="002060"/>
                </a:solidFill>
              </a:rPr>
              <a:t>.  Guildford Press.</a:t>
            </a:r>
          </a:p>
          <a:p>
            <a:pPr marL="0" indent="0">
              <a:buNone/>
            </a:pPr>
            <a:endParaRPr lang="en-US" sz="800" b="1" dirty="0">
              <a:solidFill>
                <a:srgbClr val="002060"/>
              </a:solidFill>
            </a:endParaRPr>
          </a:p>
          <a:p>
            <a:pPr marL="0" indent="0">
              <a:buNone/>
            </a:pPr>
            <a:r>
              <a:rPr lang="en-US" sz="2000" b="1" dirty="0" err="1">
                <a:solidFill>
                  <a:srgbClr val="002060"/>
                </a:solidFill>
              </a:rPr>
              <a:t>Kluth</a:t>
            </a:r>
            <a:r>
              <a:rPr lang="en-US" sz="2000" b="1" dirty="0">
                <a:solidFill>
                  <a:srgbClr val="002060"/>
                </a:solidFill>
              </a:rPr>
              <a:t>, P. &amp; Chandler-</a:t>
            </a:r>
            <a:r>
              <a:rPr lang="en-US" sz="2000" b="1" dirty="0" err="1">
                <a:solidFill>
                  <a:srgbClr val="002060"/>
                </a:solidFill>
              </a:rPr>
              <a:t>Olcott</a:t>
            </a:r>
            <a:r>
              <a:rPr lang="en-US" sz="2000" b="1" dirty="0">
                <a:solidFill>
                  <a:srgbClr val="002060"/>
                </a:solidFill>
              </a:rPr>
              <a:t>, K. (2008). </a:t>
            </a:r>
            <a:r>
              <a:rPr lang="en-US" sz="2000" b="1" i="1" dirty="0">
                <a:solidFill>
                  <a:srgbClr val="002060"/>
                </a:solidFill>
              </a:rPr>
              <a:t>A Land We Can Share: Teaching Literacy to Students with Autism</a:t>
            </a:r>
            <a:r>
              <a:rPr lang="en-US" sz="2000" b="1" dirty="0">
                <a:solidFill>
                  <a:srgbClr val="002060"/>
                </a:solidFill>
              </a:rPr>
              <a:t>. Brooks.</a:t>
            </a:r>
          </a:p>
          <a:p>
            <a:pPr marL="0" indent="0">
              <a:buNone/>
            </a:pPr>
            <a:endParaRPr lang="en-US" sz="800" b="1" dirty="0">
              <a:solidFill>
                <a:srgbClr val="002060"/>
              </a:solidFill>
            </a:endParaRPr>
          </a:p>
          <a:p>
            <a:pPr marL="0" indent="0">
              <a:buNone/>
            </a:pPr>
            <a:r>
              <a:rPr lang="en-US" sz="2000" b="1" dirty="0">
                <a:solidFill>
                  <a:srgbClr val="002060"/>
                </a:solidFill>
              </a:rPr>
              <a:t>Knight, V. &amp; </a:t>
            </a:r>
            <a:r>
              <a:rPr lang="en-US" sz="2000" b="1" dirty="0" err="1">
                <a:solidFill>
                  <a:srgbClr val="002060"/>
                </a:solidFill>
              </a:rPr>
              <a:t>Sartini</a:t>
            </a:r>
            <a:r>
              <a:rPr lang="en-US" sz="2000" b="1" dirty="0">
                <a:solidFill>
                  <a:srgbClr val="002060"/>
                </a:solidFill>
              </a:rPr>
              <a:t>, E. (2015).  A Comprehensive Literature Review of Comprehension Strategies in Core Content Areas for Students with Autism Spectrum Disorder.  </a:t>
            </a:r>
            <a:r>
              <a:rPr lang="en-US" sz="2000" b="1" i="1" dirty="0">
                <a:solidFill>
                  <a:srgbClr val="002060"/>
                </a:solidFill>
              </a:rPr>
              <a:t>Journal of Autism and Developmental Disabilities</a:t>
            </a:r>
            <a:r>
              <a:rPr lang="en-US" sz="2000" b="1" dirty="0">
                <a:solidFill>
                  <a:srgbClr val="002060"/>
                </a:solidFill>
              </a:rPr>
              <a:t>, 45, 1213-1229.</a:t>
            </a:r>
          </a:p>
          <a:p>
            <a:pPr marL="0" indent="0">
              <a:buNone/>
            </a:pPr>
            <a:endParaRPr lang="en-US" sz="800" b="1" dirty="0">
              <a:solidFill>
                <a:srgbClr val="002060"/>
              </a:solidFill>
            </a:endParaRPr>
          </a:p>
          <a:p>
            <a:pPr marL="0" indent="0">
              <a:buNone/>
            </a:pPr>
            <a:r>
              <a:rPr lang="en-US" sz="2000" b="1" dirty="0">
                <a:solidFill>
                  <a:srgbClr val="002060"/>
                </a:solidFill>
              </a:rPr>
              <a:t>Randi</a:t>
            </a:r>
            <a:r>
              <a:rPr lang="en-US" sz="2000" b="1" dirty="0">
                <a:solidFill>
                  <a:srgbClr val="002060"/>
                </a:solidFill>
              </a:rPr>
              <a:t>, J, Newman, T. &amp; </a:t>
            </a:r>
            <a:r>
              <a:rPr lang="en-US" sz="2000" b="1" dirty="0" err="1">
                <a:solidFill>
                  <a:srgbClr val="002060"/>
                </a:solidFill>
              </a:rPr>
              <a:t>Grigorenko</a:t>
            </a:r>
            <a:r>
              <a:rPr lang="en-US" sz="2000" b="1" dirty="0">
                <a:solidFill>
                  <a:srgbClr val="002060"/>
                </a:solidFill>
              </a:rPr>
              <a:t>, E. (2010).  Teaching Children with Autism to Read for Meaning:  Challenges and Possibilities.  </a:t>
            </a:r>
            <a:r>
              <a:rPr lang="en-US" sz="2000" b="1" i="1" dirty="0">
                <a:solidFill>
                  <a:srgbClr val="002060"/>
                </a:solidFill>
              </a:rPr>
              <a:t>Journal of Autism and Developmental Disorders</a:t>
            </a:r>
            <a:r>
              <a:rPr lang="en-US" sz="2000" b="1" dirty="0">
                <a:solidFill>
                  <a:srgbClr val="002060"/>
                </a:solidFill>
              </a:rPr>
              <a:t>, 40(7), 890-902.</a:t>
            </a:r>
          </a:p>
          <a:p>
            <a:pPr marL="0" indent="0">
              <a:buNone/>
            </a:pPr>
            <a:endParaRPr lang="en-US" sz="800" b="1" dirty="0">
              <a:solidFill>
                <a:srgbClr val="002060"/>
              </a:solidFill>
            </a:endParaRPr>
          </a:p>
          <a:p>
            <a:pPr marL="0" indent="0">
              <a:buNone/>
            </a:pPr>
            <a:r>
              <a:rPr lang="en-US" sz="2000" b="1" dirty="0">
                <a:solidFill>
                  <a:srgbClr val="002060"/>
                </a:solidFill>
              </a:rPr>
              <a:t>University of Oregon Center on Teaching and Learning (2015). </a:t>
            </a:r>
            <a:r>
              <a:rPr lang="en-US" sz="2000" b="1" i="1" dirty="0">
                <a:solidFill>
                  <a:srgbClr val="002060"/>
                </a:solidFill>
              </a:rPr>
              <a:t>U/O DIBELS </a:t>
            </a:r>
            <a:r>
              <a:rPr lang="en-US" sz="2000" b="1" i="1" dirty="0">
                <a:solidFill>
                  <a:srgbClr val="002060"/>
                </a:solidFill>
              </a:rPr>
              <a:t>Data System</a:t>
            </a:r>
            <a:r>
              <a:rPr lang="en-US" sz="2000" b="1" dirty="0">
                <a:solidFill>
                  <a:srgbClr val="002060"/>
                </a:solidFill>
              </a:rPr>
              <a:t>. </a:t>
            </a:r>
            <a:r>
              <a:rPr lang="en-US" sz="2000" b="1" dirty="0">
                <a:solidFill>
                  <a:srgbClr val="002060"/>
                </a:solidFill>
                <a:hlinkClick r:id="rId3"/>
              </a:rPr>
              <a:t>https://dibels.uoregon.edu</a:t>
            </a:r>
            <a:r>
              <a:rPr lang="en-US" sz="2000" b="1" dirty="0">
                <a:solidFill>
                  <a:srgbClr val="002060"/>
                </a:solidFill>
                <a:hlinkClick r:id="rId3"/>
              </a:rPr>
              <a:t>/</a:t>
            </a:r>
            <a:r>
              <a:rPr lang="en-US" sz="2000" b="1" dirty="0">
                <a:solidFill>
                  <a:srgbClr val="002060"/>
                </a:solidFill>
              </a:rPr>
              <a:t> .</a:t>
            </a:r>
          </a:p>
          <a:p>
            <a:pPr marL="0" indent="0">
              <a:buNone/>
            </a:pPr>
            <a:endParaRPr lang="en-US" sz="2000" b="1" dirty="0">
              <a:solidFill>
                <a:srgbClr val="002060"/>
              </a:solidFill>
            </a:endParaRPr>
          </a:p>
          <a:p>
            <a:pPr marL="0" indent="0">
              <a:buNone/>
            </a:pPr>
            <a:endParaRPr lang="en-US" sz="2000" b="1" dirty="0">
              <a:solidFill>
                <a:srgbClr val="002060"/>
              </a:solidFill>
            </a:endParaRPr>
          </a:p>
        </p:txBody>
      </p:sp>
    </p:spTree>
    <p:extLst>
      <p:ext uri="{BB962C8B-B14F-4D97-AF65-F5344CB8AC3E}">
        <p14:creationId xmlns:p14="http://schemas.microsoft.com/office/powerpoint/2010/main" val="3838601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r>
              <a:rPr lang="en-US" sz="3200" b="1" dirty="0">
                <a:solidFill>
                  <a:srgbClr val="002060"/>
                </a:solidFill>
              </a:rPr>
              <a:t>Rationale for Segregated Programming </a:t>
            </a:r>
            <a:br>
              <a:rPr lang="en-US" sz="3200" b="1" dirty="0">
                <a:solidFill>
                  <a:srgbClr val="002060"/>
                </a:solidFill>
              </a:rPr>
            </a:br>
            <a:r>
              <a:rPr lang="en-US" sz="3200" b="1" dirty="0">
                <a:solidFill>
                  <a:srgbClr val="002060"/>
                </a:solidFill>
              </a:rPr>
              <a:t>Simply Not Supported</a:t>
            </a:r>
            <a:endParaRPr lang="en-US" sz="3200" b="1" dirty="0">
              <a:solidFill>
                <a:srgbClr val="002060"/>
              </a:solidFill>
            </a:endParaRPr>
          </a:p>
        </p:txBody>
      </p:sp>
      <p:sp>
        <p:nvSpPr>
          <p:cNvPr id="3" name="Content Placeholder 2"/>
          <p:cNvSpPr>
            <a:spLocks noGrp="1"/>
          </p:cNvSpPr>
          <p:nvPr>
            <p:ph idx="1"/>
          </p:nvPr>
        </p:nvSpPr>
        <p:spPr>
          <a:xfrm>
            <a:off x="1513114" y="1295400"/>
            <a:ext cx="9144000" cy="5257800"/>
          </a:xfrm>
        </p:spPr>
        <p:txBody>
          <a:bodyPr>
            <a:normAutofit fontScale="92500" lnSpcReduction="10000"/>
          </a:bodyPr>
          <a:lstStyle/>
          <a:p>
            <a:r>
              <a:rPr lang="en-US" b="1" dirty="0" smtClean="0">
                <a:solidFill>
                  <a:srgbClr val="002060"/>
                </a:solidFill>
              </a:rPr>
              <a:t>Study:  </a:t>
            </a:r>
            <a:r>
              <a:rPr lang="en-US" b="1" dirty="0">
                <a:solidFill>
                  <a:srgbClr val="002060"/>
                </a:solidFill>
              </a:rPr>
              <a:t>7 years; 6 self-contained; 5 districts; 3 states</a:t>
            </a:r>
          </a:p>
          <a:p>
            <a:endParaRPr lang="en-US" sz="1000" b="1" dirty="0">
              <a:solidFill>
                <a:srgbClr val="002060"/>
              </a:solidFill>
            </a:endParaRPr>
          </a:p>
          <a:p>
            <a:r>
              <a:rPr lang="en-US" b="1" dirty="0" smtClean="0">
                <a:solidFill>
                  <a:srgbClr val="002060"/>
                </a:solidFill>
              </a:rPr>
              <a:t>Rationale:</a:t>
            </a:r>
          </a:p>
          <a:p>
            <a:pPr lvl="1"/>
            <a:r>
              <a:rPr lang="en-US" b="1" u="sng" dirty="0" smtClean="0">
                <a:solidFill>
                  <a:srgbClr val="002060"/>
                </a:solidFill>
              </a:rPr>
              <a:t>Community</a:t>
            </a:r>
            <a:r>
              <a:rPr lang="en-US" b="1" dirty="0" smtClean="0">
                <a:solidFill>
                  <a:srgbClr val="002060"/>
                </a:solidFill>
              </a:rPr>
              <a:t> (i.e. more protective environment)</a:t>
            </a:r>
          </a:p>
          <a:p>
            <a:pPr lvl="2"/>
            <a:r>
              <a:rPr lang="en-US" b="1" dirty="0" smtClean="0">
                <a:solidFill>
                  <a:srgbClr val="002060"/>
                </a:solidFill>
              </a:rPr>
              <a:t>Not purposefully created or given much attention</a:t>
            </a:r>
          </a:p>
          <a:p>
            <a:pPr lvl="2"/>
            <a:r>
              <a:rPr lang="en-US" b="1" dirty="0" smtClean="0">
                <a:solidFill>
                  <a:srgbClr val="002060"/>
                </a:solidFill>
              </a:rPr>
              <a:t>Evidence that it, in fact, was the opposite</a:t>
            </a:r>
          </a:p>
          <a:p>
            <a:pPr lvl="2"/>
            <a:endParaRPr lang="en-US" sz="900" b="1" dirty="0">
              <a:solidFill>
                <a:srgbClr val="002060"/>
              </a:solidFill>
            </a:endParaRPr>
          </a:p>
          <a:p>
            <a:pPr lvl="1"/>
            <a:r>
              <a:rPr lang="en-US" b="1" u="sng" dirty="0" smtClean="0">
                <a:solidFill>
                  <a:srgbClr val="002060"/>
                </a:solidFill>
              </a:rPr>
              <a:t>Less Distractions</a:t>
            </a:r>
            <a:r>
              <a:rPr lang="en-US" b="1" dirty="0" smtClean="0">
                <a:solidFill>
                  <a:srgbClr val="002060"/>
                </a:solidFill>
              </a:rPr>
              <a:t>:  SC more frequent; more severe</a:t>
            </a:r>
          </a:p>
          <a:p>
            <a:pPr lvl="1"/>
            <a:endParaRPr lang="en-US" sz="900" b="1" u="sng" dirty="0">
              <a:solidFill>
                <a:srgbClr val="002060"/>
              </a:solidFill>
            </a:endParaRPr>
          </a:p>
          <a:p>
            <a:pPr lvl="1"/>
            <a:r>
              <a:rPr lang="en-US" b="1" u="sng" dirty="0" smtClean="0">
                <a:solidFill>
                  <a:srgbClr val="002060"/>
                </a:solidFill>
              </a:rPr>
              <a:t>Curriculum and Instruction</a:t>
            </a:r>
            <a:r>
              <a:rPr lang="en-US" b="1" dirty="0" smtClean="0">
                <a:solidFill>
                  <a:srgbClr val="002060"/>
                </a:solidFill>
              </a:rPr>
              <a:t>: (structure; individualized)</a:t>
            </a:r>
          </a:p>
          <a:p>
            <a:pPr lvl="2"/>
            <a:r>
              <a:rPr lang="en-US" b="1" dirty="0" smtClean="0">
                <a:solidFill>
                  <a:srgbClr val="002060"/>
                </a:solidFill>
              </a:rPr>
              <a:t>Less structure than gen </a:t>
            </a:r>
            <a:r>
              <a:rPr lang="en-US" b="1" dirty="0" err="1" smtClean="0">
                <a:solidFill>
                  <a:srgbClr val="002060"/>
                </a:solidFill>
              </a:rPr>
              <a:t>ed</a:t>
            </a:r>
            <a:endParaRPr lang="en-US" b="1" dirty="0" smtClean="0">
              <a:solidFill>
                <a:srgbClr val="002060"/>
              </a:solidFill>
            </a:endParaRPr>
          </a:p>
          <a:p>
            <a:pPr lvl="2"/>
            <a:r>
              <a:rPr lang="en-US" b="1" dirty="0" smtClean="0">
                <a:solidFill>
                  <a:srgbClr val="002060"/>
                </a:solidFill>
              </a:rPr>
              <a:t>Context-Free / Meaningless Curriculum (i.e. little inquire-based / cooperative learning; often “seat work;” no connection to gen </a:t>
            </a:r>
            <a:r>
              <a:rPr lang="en-US" b="1" dirty="0" err="1" smtClean="0">
                <a:solidFill>
                  <a:srgbClr val="002060"/>
                </a:solidFill>
              </a:rPr>
              <a:t>ed</a:t>
            </a:r>
            <a:r>
              <a:rPr lang="en-US" b="1" dirty="0" smtClean="0">
                <a:solidFill>
                  <a:srgbClr val="002060"/>
                </a:solidFill>
              </a:rPr>
              <a:t>)</a:t>
            </a:r>
          </a:p>
          <a:p>
            <a:pPr lvl="2"/>
            <a:r>
              <a:rPr lang="en-US" b="1" dirty="0" smtClean="0">
                <a:solidFill>
                  <a:srgbClr val="002060"/>
                </a:solidFill>
              </a:rPr>
              <a:t>No Specially Trained Instructor – mostly </a:t>
            </a:r>
            <a:r>
              <a:rPr lang="en-US" b="1" dirty="0" err="1" smtClean="0">
                <a:solidFill>
                  <a:srgbClr val="002060"/>
                </a:solidFill>
              </a:rPr>
              <a:t>parapros</a:t>
            </a:r>
            <a:endParaRPr lang="en-US" b="1" dirty="0" smtClean="0">
              <a:solidFill>
                <a:srgbClr val="002060"/>
              </a:solidFill>
            </a:endParaRPr>
          </a:p>
          <a:p>
            <a:pPr lvl="2"/>
            <a:endParaRPr lang="en-US" sz="900" b="1" dirty="0">
              <a:solidFill>
                <a:srgbClr val="002060"/>
              </a:solidFill>
            </a:endParaRPr>
          </a:p>
          <a:p>
            <a:pPr lvl="1"/>
            <a:r>
              <a:rPr lang="en-US" b="1" u="sng" dirty="0" smtClean="0">
                <a:solidFill>
                  <a:srgbClr val="002060"/>
                </a:solidFill>
              </a:rPr>
              <a:t>Behavior Supports</a:t>
            </a:r>
            <a:r>
              <a:rPr lang="en-US" b="1" dirty="0" smtClean="0">
                <a:solidFill>
                  <a:srgbClr val="002060"/>
                </a:solidFill>
              </a:rPr>
              <a:t>:  Confrontational staff; Few attempts to understand or respond to function; Contingent removal; Use of time out / restraints</a:t>
            </a:r>
            <a:endParaRPr lang="en-US" b="1" u="sng" dirty="0">
              <a:solidFill>
                <a:srgbClr val="002060"/>
              </a:solidFill>
            </a:endParaRPr>
          </a:p>
        </p:txBody>
      </p:sp>
      <p:sp>
        <p:nvSpPr>
          <p:cNvPr id="4" name="TextBox 3"/>
          <p:cNvSpPr txBox="1"/>
          <p:nvPr/>
        </p:nvSpPr>
        <p:spPr>
          <a:xfrm>
            <a:off x="5257800" y="6311444"/>
            <a:ext cx="5181600" cy="430887"/>
          </a:xfrm>
          <a:prstGeom prst="rect">
            <a:avLst/>
          </a:prstGeom>
          <a:noFill/>
        </p:spPr>
        <p:txBody>
          <a:bodyPr wrap="square" rtlCol="0">
            <a:spAutoFit/>
          </a:bodyPr>
          <a:lstStyle/>
          <a:p>
            <a:r>
              <a:rPr lang="en-US" sz="1100" b="1" dirty="0">
                <a:solidFill>
                  <a:srgbClr val="002060"/>
                </a:solidFill>
                <a:hlinkClick r:id="rId2"/>
              </a:rPr>
              <a:t>Does Self-Contained Special Education Deliver on Its Promises?  A Critical Inquiry Into Research and Practice</a:t>
            </a:r>
            <a:r>
              <a:rPr lang="en-US" sz="1100" b="1" dirty="0">
                <a:solidFill>
                  <a:srgbClr val="002060"/>
                </a:solidFill>
              </a:rPr>
              <a:t>.  </a:t>
            </a:r>
            <a:r>
              <a:rPr lang="en-US" sz="1100" b="1" dirty="0" err="1">
                <a:solidFill>
                  <a:srgbClr val="002060"/>
                </a:solidFill>
              </a:rPr>
              <a:t>Causton-Theoharis</a:t>
            </a:r>
            <a:r>
              <a:rPr lang="en-US" sz="1100" b="1" dirty="0">
                <a:solidFill>
                  <a:srgbClr val="002060"/>
                </a:solidFill>
              </a:rPr>
              <a:t>, </a:t>
            </a:r>
            <a:r>
              <a:rPr lang="en-US" sz="1100" b="1" dirty="0" err="1">
                <a:solidFill>
                  <a:srgbClr val="002060"/>
                </a:solidFill>
              </a:rPr>
              <a:t>Theoharis</a:t>
            </a:r>
            <a:r>
              <a:rPr lang="en-US" sz="1100" b="1" dirty="0">
                <a:solidFill>
                  <a:srgbClr val="002060"/>
                </a:solidFill>
              </a:rPr>
              <a:t>, </a:t>
            </a:r>
            <a:r>
              <a:rPr lang="en-US" sz="1100" b="1" dirty="0" err="1">
                <a:solidFill>
                  <a:srgbClr val="002060"/>
                </a:solidFill>
              </a:rPr>
              <a:t>Orsati</a:t>
            </a:r>
            <a:r>
              <a:rPr lang="en-US" sz="1100" b="1" dirty="0">
                <a:solidFill>
                  <a:srgbClr val="002060"/>
                </a:solidFill>
              </a:rPr>
              <a:t>, </a:t>
            </a:r>
            <a:r>
              <a:rPr lang="en-US" sz="1100" b="1" dirty="0" err="1">
                <a:solidFill>
                  <a:srgbClr val="002060"/>
                </a:solidFill>
              </a:rPr>
              <a:t>Cosier</a:t>
            </a:r>
            <a:r>
              <a:rPr lang="en-US" sz="1100" b="1" dirty="0">
                <a:solidFill>
                  <a:srgbClr val="002060"/>
                </a:solidFill>
              </a:rPr>
              <a:t>, (</a:t>
            </a:r>
            <a:r>
              <a:rPr lang="en-US" sz="1100" b="1" dirty="0">
                <a:solidFill>
                  <a:srgbClr val="FF0000"/>
                </a:solidFill>
              </a:rPr>
              <a:t>2011</a:t>
            </a:r>
            <a:r>
              <a:rPr lang="en-US" sz="1100" b="1" dirty="0">
                <a:solidFill>
                  <a:srgbClr val="002060"/>
                </a:solidFill>
              </a:rPr>
              <a:t>)</a:t>
            </a:r>
            <a:endParaRPr lang="en-US" sz="1100" b="1" dirty="0">
              <a:solidFill>
                <a:srgbClr val="FF0000"/>
              </a:solidFill>
            </a:endParaRPr>
          </a:p>
        </p:txBody>
      </p:sp>
    </p:spTree>
    <p:extLst>
      <p:ext uri="{BB962C8B-B14F-4D97-AF65-F5344CB8AC3E}">
        <p14:creationId xmlns:p14="http://schemas.microsoft.com/office/powerpoint/2010/main" val="2168857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002060"/>
                </a:solidFill>
              </a:rPr>
              <a:t>LRE=General Education</a:t>
            </a:r>
            <a:endParaRPr lang="en-US" sz="4000" b="1" dirty="0">
              <a:solidFill>
                <a:srgbClr val="002060"/>
              </a:solidFill>
            </a:endParaRPr>
          </a:p>
        </p:txBody>
      </p:sp>
      <p:sp>
        <p:nvSpPr>
          <p:cNvPr id="3" name="Content Placeholder 2"/>
          <p:cNvSpPr>
            <a:spLocks noGrp="1"/>
          </p:cNvSpPr>
          <p:nvPr>
            <p:ph idx="1"/>
          </p:nvPr>
        </p:nvSpPr>
        <p:spPr>
          <a:xfrm>
            <a:off x="1524000" y="1752600"/>
            <a:ext cx="8839200" cy="4724400"/>
          </a:xfrm>
        </p:spPr>
        <p:txBody>
          <a:bodyPr>
            <a:normAutofit fontScale="92500" lnSpcReduction="10000"/>
          </a:bodyPr>
          <a:lstStyle/>
          <a:p>
            <a:pPr marL="0" indent="0" algn="ctr">
              <a:buNone/>
            </a:pPr>
            <a:r>
              <a:rPr lang="en-US" sz="4400" b="1" dirty="0">
                <a:solidFill>
                  <a:srgbClr val="002060"/>
                </a:solidFill>
              </a:rPr>
              <a:t>There is STRONG Evidence that</a:t>
            </a:r>
          </a:p>
          <a:p>
            <a:pPr marL="0" indent="0" algn="ctr">
              <a:buNone/>
            </a:pPr>
            <a:r>
              <a:rPr lang="en-US" sz="3900" b="1" dirty="0">
                <a:solidFill>
                  <a:srgbClr val="002060"/>
                </a:solidFill>
              </a:rPr>
              <a:t>Student with “Extensive Support Needs”</a:t>
            </a:r>
          </a:p>
          <a:p>
            <a:endParaRPr lang="en-US" sz="1400" b="1" dirty="0">
              <a:solidFill>
                <a:srgbClr val="002060"/>
              </a:solidFill>
            </a:endParaRPr>
          </a:p>
          <a:p>
            <a:pPr lvl="1"/>
            <a:r>
              <a:rPr lang="en-US" b="1" dirty="0" smtClean="0">
                <a:solidFill>
                  <a:srgbClr val="002060"/>
                </a:solidFill>
              </a:rPr>
              <a:t>Acquire skills and content knowledge (including literacy) in general education  with rigorous instruction and UDL-based adaptations (e.g. differentiated instruction; universal supports, literacy supports (</a:t>
            </a:r>
            <a:r>
              <a:rPr lang="en-US" b="1" dirty="0" err="1" smtClean="0">
                <a:solidFill>
                  <a:srgbClr val="002060"/>
                </a:solidFill>
              </a:rPr>
              <a:t>Kluth</a:t>
            </a:r>
            <a:r>
              <a:rPr lang="en-US" b="1" dirty="0" smtClean="0">
                <a:solidFill>
                  <a:srgbClr val="002060"/>
                </a:solidFill>
              </a:rPr>
              <a:t>))</a:t>
            </a:r>
          </a:p>
          <a:p>
            <a:pPr lvl="1"/>
            <a:endParaRPr lang="en-US" sz="1600" b="1" dirty="0">
              <a:solidFill>
                <a:srgbClr val="002060"/>
              </a:solidFill>
            </a:endParaRPr>
          </a:p>
          <a:p>
            <a:pPr lvl="1"/>
            <a:r>
              <a:rPr lang="en-US" b="1" dirty="0" smtClean="0">
                <a:solidFill>
                  <a:srgbClr val="002060"/>
                </a:solidFill>
              </a:rPr>
              <a:t>Are BEST served by educational teams that approach their education with the intent of finding solutions to access and learning barriers rather than alternative placements.  </a:t>
            </a:r>
          </a:p>
          <a:p>
            <a:pPr marL="457200" lvl="1" indent="0">
              <a:buNone/>
            </a:pPr>
            <a:endParaRPr lang="en-US" sz="1300" b="1" dirty="0">
              <a:solidFill>
                <a:srgbClr val="002060"/>
              </a:solidFill>
            </a:endParaRPr>
          </a:p>
          <a:p>
            <a:pPr marL="457200" lvl="1" indent="0" algn="ctr">
              <a:buNone/>
            </a:pPr>
            <a:r>
              <a:rPr lang="en-US" sz="1500" b="1" dirty="0">
                <a:solidFill>
                  <a:srgbClr val="002060"/>
                </a:solidFill>
                <a:hlinkClick r:id="rId2"/>
              </a:rPr>
              <a:t>Involvement and Progress in the General Education Curriculum for Students With Extensive Support Needs:  </a:t>
            </a:r>
          </a:p>
          <a:p>
            <a:pPr marL="457200" lvl="1" indent="0" algn="ctr">
              <a:buNone/>
            </a:pPr>
            <a:r>
              <a:rPr lang="en-US" sz="1500" b="1" dirty="0">
                <a:solidFill>
                  <a:srgbClr val="002060"/>
                </a:solidFill>
                <a:hlinkClick r:id="rId2"/>
              </a:rPr>
              <a:t>K-12 Inclusive-Education Research and Implications for the Future</a:t>
            </a:r>
            <a:r>
              <a:rPr lang="en-US" sz="1500" b="1" dirty="0">
                <a:solidFill>
                  <a:srgbClr val="002060"/>
                </a:solidFill>
              </a:rPr>
              <a:t>.  </a:t>
            </a:r>
            <a:r>
              <a:rPr lang="en-US" sz="1500" b="1" dirty="0" err="1">
                <a:solidFill>
                  <a:srgbClr val="002060"/>
                </a:solidFill>
              </a:rPr>
              <a:t>Ryndak</a:t>
            </a:r>
            <a:r>
              <a:rPr lang="en-US" sz="1500" b="1" dirty="0">
                <a:solidFill>
                  <a:srgbClr val="002060"/>
                </a:solidFill>
              </a:rPr>
              <a:t>, Lewis &amp; White, (</a:t>
            </a:r>
            <a:r>
              <a:rPr lang="en-US" sz="1500" b="1" dirty="0">
                <a:solidFill>
                  <a:srgbClr val="FF0000"/>
                </a:solidFill>
              </a:rPr>
              <a:t>2013</a:t>
            </a:r>
            <a:r>
              <a:rPr lang="en-US" sz="1500" b="1" dirty="0">
                <a:solidFill>
                  <a:srgbClr val="002060"/>
                </a:solidFill>
              </a:rPr>
              <a:t>).</a:t>
            </a:r>
            <a:endParaRPr lang="en-US" sz="1500" b="1" dirty="0">
              <a:solidFill>
                <a:srgbClr val="002060"/>
              </a:solidFill>
            </a:endParaRPr>
          </a:p>
        </p:txBody>
      </p:sp>
    </p:spTree>
    <p:extLst>
      <p:ext uri="{BB962C8B-B14F-4D97-AF65-F5344CB8AC3E}">
        <p14:creationId xmlns:p14="http://schemas.microsoft.com/office/powerpoint/2010/main" val="2752232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002060"/>
                </a:solidFill>
              </a:rPr>
              <a:t>Guiding Principle </a:t>
            </a:r>
            <a:endParaRPr lang="en-US" sz="6600" b="1" dirty="0">
              <a:solidFill>
                <a:srgbClr val="002060"/>
              </a:solidFill>
            </a:endParaRPr>
          </a:p>
        </p:txBody>
      </p:sp>
      <p:sp>
        <p:nvSpPr>
          <p:cNvPr id="3" name="Content Placeholder 2"/>
          <p:cNvSpPr>
            <a:spLocks noGrp="1"/>
          </p:cNvSpPr>
          <p:nvPr>
            <p:ph idx="1"/>
          </p:nvPr>
        </p:nvSpPr>
        <p:spPr/>
        <p:txBody>
          <a:bodyPr/>
          <a:lstStyle/>
          <a:p>
            <a:pPr marL="0" indent="0" algn="ctr">
              <a:buNone/>
            </a:pPr>
            <a:r>
              <a:rPr lang="en-US" sz="4800" b="1" dirty="0">
                <a:solidFill>
                  <a:srgbClr val="002060"/>
                </a:solidFill>
              </a:rPr>
              <a:t>“All students, regardless of their perceived functioning level, should have access to quality literacy instruction.”</a:t>
            </a:r>
          </a:p>
          <a:p>
            <a:pPr marL="0" indent="0" algn="ctr">
              <a:buNone/>
            </a:pPr>
            <a:endParaRPr lang="en-US" b="1" dirty="0" smtClean="0">
              <a:solidFill>
                <a:srgbClr val="002060"/>
              </a:solidFill>
            </a:endParaRPr>
          </a:p>
          <a:p>
            <a:pPr marL="0" indent="0" algn="r">
              <a:buNone/>
            </a:pPr>
            <a:r>
              <a:rPr lang="en-US" b="1" dirty="0" smtClean="0">
                <a:solidFill>
                  <a:srgbClr val="002060"/>
                </a:solidFill>
              </a:rPr>
              <a:t>Carnahan &amp; Williamson, 2010</a:t>
            </a:r>
            <a:endParaRPr lang="en-US" b="1" dirty="0">
              <a:solidFill>
                <a:srgbClr val="002060"/>
              </a:solidFill>
            </a:endParaRPr>
          </a:p>
        </p:txBody>
      </p:sp>
      <p:pic>
        <p:nvPicPr>
          <p:cNvPr id="29698" name="Picture 2" descr="teacher showing student a model of the 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724400"/>
            <a:ext cx="2133600" cy="17232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0747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noAutofit/>
          </a:bodyPr>
          <a:lstStyle/>
          <a:p>
            <a:r>
              <a:rPr lang="en-US" sz="3600" b="1" dirty="0">
                <a:solidFill>
                  <a:srgbClr val="002060"/>
                </a:solidFill>
              </a:rPr>
              <a:t>Programs with High Reading Proficiency</a:t>
            </a:r>
            <a:endParaRPr lang="en-US" sz="3600" b="1" dirty="0">
              <a:solidFill>
                <a:srgbClr val="002060"/>
              </a:solidFill>
            </a:endParaRPr>
          </a:p>
        </p:txBody>
      </p:sp>
      <p:pic>
        <p:nvPicPr>
          <p:cNvPr id="11266" name="Picture 2" descr="diagram of the research building blocks for teaching children to read. building blocks are: phonemic awareness, phonics, fluency, vocabulary, and text compreh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1822704"/>
            <a:ext cx="8153400" cy="3587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715000" y="5943600"/>
            <a:ext cx="3886200" cy="369332"/>
          </a:xfrm>
          <a:prstGeom prst="rect">
            <a:avLst/>
          </a:prstGeom>
          <a:noFill/>
        </p:spPr>
        <p:txBody>
          <a:bodyPr wrap="square" rtlCol="0">
            <a:spAutoFit/>
          </a:bodyPr>
          <a:lstStyle/>
          <a:p>
            <a:pPr algn="ctr"/>
            <a:r>
              <a:rPr lang="en-US" b="1" dirty="0">
                <a:solidFill>
                  <a:srgbClr val="002060"/>
                </a:solidFill>
              </a:rPr>
              <a:t>(National Reading Panel, 2000)</a:t>
            </a:r>
            <a:endParaRPr lang="en-US" b="1" dirty="0">
              <a:solidFill>
                <a:srgbClr val="002060"/>
              </a:solidFill>
            </a:endParaRPr>
          </a:p>
        </p:txBody>
      </p:sp>
    </p:spTree>
    <p:extLst>
      <p:ext uri="{BB962C8B-B14F-4D97-AF65-F5344CB8AC3E}">
        <p14:creationId xmlns:p14="http://schemas.microsoft.com/office/powerpoint/2010/main" val="718188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rPr>
              <a:t>Principles for Promoting </a:t>
            </a:r>
            <a:br>
              <a:rPr lang="en-US" b="1" dirty="0" smtClean="0">
                <a:solidFill>
                  <a:srgbClr val="002060"/>
                </a:solidFill>
              </a:rPr>
            </a:br>
            <a:r>
              <a:rPr lang="en-US" b="1" dirty="0" smtClean="0">
                <a:solidFill>
                  <a:srgbClr val="002060"/>
                </a:solidFill>
              </a:rPr>
              <a:t>Inclusive Literacy Practices</a:t>
            </a:r>
            <a:endParaRPr lang="en-US" b="1" dirty="0">
              <a:solidFill>
                <a:srgbClr val="002060"/>
              </a:solidFill>
            </a:endParaRPr>
          </a:p>
        </p:txBody>
      </p:sp>
      <p:sp>
        <p:nvSpPr>
          <p:cNvPr id="3" name="Content Placeholder 2"/>
          <p:cNvSpPr>
            <a:spLocks noGrp="1"/>
          </p:cNvSpPr>
          <p:nvPr>
            <p:ph idx="1"/>
          </p:nvPr>
        </p:nvSpPr>
        <p:spPr>
          <a:xfrm>
            <a:off x="1676400" y="1752600"/>
            <a:ext cx="4876800" cy="4524375"/>
          </a:xfrm>
        </p:spPr>
        <p:txBody>
          <a:bodyPr>
            <a:normAutofit/>
          </a:bodyPr>
          <a:lstStyle/>
          <a:p>
            <a:r>
              <a:rPr lang="en-US" sz="2400" b="1" dirty="0">
                <a:solidFill>
                  <a:srgbClr val="002060"/>
                </a:solidFill>
              </a:rPr>
              <a:t>Maintain High Expectations</a:t>
            </a:r>
          </a:p>
          <a:p>
            <a:r>
              <a:rPr lang="en-US" sz="2400" b="1" dirty="0">
                <a:solidFill>
                  <a:srgbClr val="002060"/>
                </a:solidFill>
              </a:rPr>
              <a:t>Provide Models of Literate Behavior (Peer to Peer)</a:t>
            </a:r>
          </a:p>
          <a:p>
            <a:r>
              <a:rPr lang="en-US" sz="2400" b="1" dirty="0">
                <a:solidFill>
                  <a:srgbClr val="002060"/>
                </a:solidFill>
              </a:rPr>
              <a:t>Elicit Students’ Perspectives (Use Preferred Interests)</a:t>
            </a:r>
          </a:p>
          <a:p>
            <a:r>
              <a:rPr lang="en-US" sz="2400" b="1" dirty="0">
                <a:solidFill>
                  <a:srgbClr val="002060"/>
                </a:solidFill>
              </a:rPr>
              <a:t>Promote Diversity as a Positive Resource -- LRE</a:t>
            </a:r>
          </a:p>
          <a:p>
            <a:r>
              <a:rPr lang="en-US" sz="2400" b="1" dirty="0">
                <a:solidFill>
                  <a:srgbClr val="002060"/>
                </a:solidFill>
              </a:rPr>
              <a:t>Adopt “Elastic” Instructional Approaches (e.g. Pacing)</a:t>
            </a:r>
          </a:p>
          <a:p>
            <a:r>
              <a:rPr lang="en-US" sz="2400" b="1" dirty="0">
                <a:solidFill>
                  <a:srgbClr val="002060"/>
                </a:solidFill>
              </a:rPr>
              <a:t>Use Flexible Grouping Strategies</a:t>
            </a:r>
          </a:p>
          <a:p>
            <a:r>
              <a:rPr lang="en-US" sz="2400" b="1" dirty="0">
                <a:solidFill>
                  <a:srgbClr val="002060"/>
                </a:solidFill>
              </a:rPr>
              <a:t>Differentiate Instruction</a:t>
            </a:r>
          </a:p>
          <a:p>
            <a:endParaRPr lang="en-US" sz="2400" b="1" dirty="0">
              <a:solidFill>
                <a:srgbClr val="002060"/>
              </a:solidFill>
            </a:endParaRPr>
          </a:p>
          <a:p>
            <a:endParaRPr lang="en-US" sz="2400" b="1" dirty="0">
              <a:solidFill>
                <a:srgbClr val="002060"/>
              </a:solidFill>
            </a:endParaRPr>
          </a:p>
        </p:txBody>
      </p:sp>
      <p:pic>
        <p:nvPicPr>
          <p:cNvPr id="12290" name="Picture 2" descr="cover of &quot;A Land We Can Share: Teaching Literacy to Students with Autism&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1" y="1524001"/>
            <a:ext cx="3343275" cy="4752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687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2466</Words>
  <Application>Microsoft Office PowerPoint</Application>
  <PresentationFormat>Widescreen</PresentationFormat>
  <Paragraphs>234</Paragraphs>
  <Slides>41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0" baseType="lpstr">
      <vt:lpstr>ＭＳ Ｐゴシック</vt:lpstr>
      <vt:lpstr>Arial</vt:lpstr>
      <vt:lpstr>Calibri</vt:lpstr>
      <vt:lpstr>Calibri Light</vt:lpstr>
      <vt:lpstr>Times</vt:lpstr>
      <vt:lpstr>Times New Roman</vt:lpstr>
      <vt:lpstr>Verdana</vt:lpstr>
      <vt:lpstr>Office Theme</vt:lpstr>
      <vt:lpstr>Document</vt:lpstr>
      <vt:lpstr>Literacy &amp; ASD</vt:lpstr>
      <vt:lpstr>Reading and ASD</vt:lpstr>
      <vt:lpstr>HOW TO TEACH  STUDENTS WITH ASD TO READ</vt:lpstr>
      <vt:lpstr>The Dynamic Relationship Between Content, Curriculum and Student Learning: Three Primary Findings</vt:lpstr>
      <vt:lpstr>Rationale for Segregated Programming  Simply Not Supported</vt:lpstr>
      <vt:lpstr>LRE=General Education</vt:lpstr>
      <vt:lpstr>Guiding Principle </vt:lpstr>
      <vt:lpstr>Programs with High Reading Proficiency</vt:lpstr>
      <vt:lpstr>Principles for Promoting  Inclusive Literacy Practices</vt:lpstr>
      <vt:lpstr>Methods to Enhance Literacy  “Elastic” Procedures</vt:lpstr>
      <vt:lpstr>Reading Instruction and Assessment within a Multi-Tiered System of Support (MTSS) </vt:lpstr>
      <vt:lpstr>The DANGER of in Relying on Macro Assessment for Students with ASD </vt:lpstr>
      <vt:lpstr>PowerPoint Presentation</vt:lpstr>
      <vt:lpstr>PowerPoint Presentation</vt:lpstr>
      <vt:lpstr>ENHANCED ASSESSMENT</vt:lpstr>
      <vt:lpstr>Look for Word Recognition FIRST     Many students with ASD learn whole word.  If you find they already have word recognition skills, no need to go back to letter skills. (Kluth, P. &amp; Chandler-Olcott, 2008). </vt:lpstr>
      <vt:lpstr>Look for ANY Evidence of Print Knowledge</vt:lpstr>
      <vt:lpstr>PowerPoint Presentation</vt:lpstr>
      <vt:lpstr>Katie and Disney</vt:lpstr>
      <vt:lpstr>Russell and Fast Food</vt:lpstr>
      <vt:lpstr>PowerPoint Presentation</vt:lpstr>
      <vt:lpstr>Match Evidence with READABILITY http://www.interventioncentral.org/teacher-resources/oral-reading-fluency-passages-generator</vt:lpstr>
      <vt:lpstr>Women’s Health</vt:lpstr>
      <vt:lpstr>Better Homes and Gardens</vt:lpstr>
      <vt:lpstr>Fitness</vt:lpstr>
      <vt:lpstr>The Top 10:  Characteristics of ASD that Impact LITERACY </vt:lpstr>
      <vt:lpstr>Interrelatedness of Characteristics Selection of Top Examples</vt:lpstr>
      <vt:lpstr>ASD Impact on Literacy Checklist The TOP 10</vt:lpstr>
      <vt:lpstr>Characteristics of ASD that Impact Literacy Joint Attention &amp; Social Engagement</vt:lpstr>
      <vt:lpstr>Characteristics of ASD that Impact Literacy Theory of Mind &amp; Social Emotional Reciprocity</vt:lpstr>
      <vt:lpstr>Characteristics of ASD that Impact Literacy Central Coherence</vt:lpstr>
      <vt:lpstr>When asked to tell about the picture, the fourth grader replied, "deer."  Do you see it?</vt:lpstr>
      <vt:lpstr>Characteristics of ASD that Impact Literacy Executive Function</vt:lpstr>
      <vt:lpstr>Characteristics of ASD that Impact Literacy Restricted Interests and Motivation</vt:lpstr>
      <vt:lpstr>Characteristics of ASD that Impact Literacy Prior Knowledge</vt:lpstr>
      <vt:lpstr>Characteristics of ASD that Impact Literacy Literal (vs. Abstract) Thinking</vt:lpstr>
      <vt:lpstr>Characteristics of ASD that Impact Literacy Pragmatics</vt:lpstr>
      <vt:lpstr>Characteristics of ASD that Impact Literacy Language, Communication &amp; Vocabulary</vt:lpstr>
      <vt:lpstr>STRATEGIES</vt:lpstr>
      <vt:lpstr>PowerPoint Presentation</vt:lpstr>
      <vt:lpstr>PowerPoint Presentation</vt:lpstr>
    </vt:vector>
  </TitlesOfParts>
  <Company>Genesee Intermediate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 &amp; ASD</dc:title>
  <dc:creator>Grindel, Angela</dc:creator>
  <cp:lastModifiedBy>Grindel, Angela</cp:lastModifiedBy>
  <cp:revision>3</cp:revision>
  <dcterms:created xsi:type="dcterms:W3CDTF">2017-10-16T14:27:56Z</dcterms:created>
  <dcterms:modified xsi:type="dcterms:W3CDTF">2017-10-16T14:53:57Z</dcterms:modified>
</cp:coreProperties>
</file>