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66" r:id="rId2"/>
    <p:sldId id="267" r:id="rId3"/>
    <p:sldId id="268" r:id="rId4"/>
    <p:sldId id="269" r:id="rId5"/>
    <p:sldId id="270" r:id="rId6"/>
    <p:sldId id="271" r:id="rId7"/>
    <p:sldId id="272" r:id="rId8"/>
    <p:sldId id="273" r:id="rId9"/>
    <p:sldId id="274" r:id="rId10"/>
  </p:sldIdLst>
  <p:sldSz cx="9144000" cy="5143500" type="screen16x9"/>
  <p:notesSz cx="6858000" cy="9144000"/>
  <p:embeddedFontLst>
    <p:embeddedFont>
      <p:font typeface="Happy Monkey"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cat /dog</a:t>
            </a:r>
          </a:p>
          <a:p>
            <a:pPr marL="0" lvl="0" indent="0">
              <a:spcBef>
                <a:spcPts val="0"/>
              </a:spcBef>
              <a:buNone/>
            </a:pPr>
            <a:r>
              <a:rPr lang="en"/>
              <a:t>horse/cow</a:t>
            </a:r>
          </a:p>
          <a:p>
            <a:pPr marL="0" lvl="0" indent="0">
              <a:spcBef>
                <a:spcPts val="0"/>
              </a:spcBef>
              <a:buNone/>
            </a:pPr>
            <a:r>
              <a:rPr lang="en"/>
              <a:t>apple/orange</a:t>
            </a:r>
          </a:p>
          <a:p>
            <a:pPr marL="0" lvl="0" indent="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Get paint sample cards and write a simple word at the top. Help parents make cards with simple and complex words.  You could teach parents how to google synonyms </a:t>
            </a:r>
          </a:p>
          <a:p>
            <a:pPr marL="0" lvl="0" indent="0">
              <a:spcBef>
                <a:spcPts val="0"/>
              </a:spcBef>
              <a:buNone/>
            </a:pPr>
            <a:endParaRPr/>
          </a:p>
          <a:p>
            <a:pPr marL="0" lvl="0" indent="0">
              <a:spcBef>
                <a:spcPts val="0"/>
              </a:spcBef>
              <a:buNone/>
            </a:pPr>
            <a:r>
              <a:rPr lang="en"/>
              <a:t>Big, gigantic, large, huge, etc.</a:t>
            </a:r>
          </a:p>
          <a:p>
            <a:pPr marL="0" lvl="0" indent="0">
              <a:spcBef>
                <a:spcPts val="0"/>
              </a:spcBef>
              <a:buNone/>
            </a:pPr>
            <a:r>
              <a:rPr lang="en"/>
              <a:t>Said, yelled, shouted, etc.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387350" rtl="0">
              <a:lnSpc>
                <a:spcPct val="107916"/>
              </a:lnSpc>
              <a:spcBef>
                <a:spcPts val="0"/>
              </a:spcBef>
              <a:buClr>
                <a:schemeClr val="dk1"/>
              </a:buClr>
              <a:buSzPts val="1100"/>
              <a:buFont typeface="Arial"/>
              <a:buNone/>
            </a:pPr>
            <a:r>
              <a:rPr lang="en" sz="1200" b="1">
                <a:solidFill>
                  <a:schemeClr val="dk1"/>
                </a:solidFill>
                <a:latin typeface="Happy Monkey"/>
                <a:ea typeface="Happy Monkey"/>
                <a:cs typeface="Happy Monkey"/>
                <a:sym typeface="Happy Monkey"/>
              </a:rPr>
              <a:t> Discuss what you are doing and seeing as you are going through the store. For example, “I’m here in the bakery. I can find donuts, cookies, and bread.” Ask your child, “What else do you think I could find here?”</a:t>
            </a:r>
          </a:p>
          <a:p>
            <a:pPr marL="0" lvl="0" indent="-69850" rtl="0">
              <a:lnSpc>
                <a:spcPct val="107916"/>
              </a:lnSpc>
              <a:spcBef>
                <a:spcPts val="0"/>
              </a:spcBef>
              <a:buClr>
                <a:schemeClr val="dk1"/>
              </a:buClr>
              <a:buSzPts val="1100"/>
              <a:buFont typeface="Arial"/>
              <a:buNone/>
            </a:pPr>
            <a:endParaRPr sz="2400" b="1">
              <a:solidFill>
                <a:schemeClr val="dk1"/>
              </a:solidFill>
              <a:latin typeface="Happy Monkey"/>
              <a:ea typeface="Happy Monkey"/>
              <a:cs typeface="Happy Monkey"/>
              <a:sym typeface="Happy Monkey"/>
            </a:endParaRPr>
          </a:p>
          <a:p>
            <a:pPr marL="0" lvl="0" indent="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r>
              <a:rPr lang="en"/>
              <a:t>Facilitator can model this activity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216425"/>
            <a:ext cx="8520600" cy="572700"/>
          </a:xfrm>
          <a:prstGeom prst="rect">
            <a:avLst/>
          </a:prstGeom>
        </p:spPr>
        <p:txBody>
          <a:bodyPr wrap="square" lIns="91425" tIns="91425" rIns="91425" bIns="91425" anchor="t" anchorCtr="0">
            <a:noAutofit/>
          </a:bodyPr>
          <a:lstStyle/>
          <a:p>
            <a:pPr marL="0" lvl="0" indent="0">
              <a:spcBef>
                <a:spcPts val="0"/>
              </a:spcBef>
              <a:buNone/>
            </a:pPr>
            <a:r>
              <a:rPr lang="en"/>
              <a:t>Alike and Different</a:t>
            </a:r>
          </a:p>
        </p:txBody>
      </p:sp>
      <p:sp>
        <p:nvSpPr>
          <p:cNvPr id="139" name="Shape 139"/>
          <p:cNvSpPr txBox="1">
            <a:spLocks noGrp="1"/>
          </p:cNvSpPr>
          <p:nvPr>
            <p:ph type="body" idx="1"/>
          </p:nvPr>
        </p:nvSpPr>
        <p:spPr>
          <a:xfrm>
            <a:off x="311700" y="909725"/>
            <a:ext cx="8520600" cy="3659100"/>
          </a:xfrm>
          <a:prstGeom prst="rect">
            <a:avLst/>
          </a:prstGeom>
        </p:spPr>
        <p:txBody>
          <a:bodyPr wrap="square" lIns="91425" tIns="91425" rIns="91425" bIns="91425" anchor="t" anchorCtr="0">
            <a:noAutofit/>
          </a:bodyPr>
          <a:lstStyle/>
          <a:p>
            <a:pPr marL="0" lvl="0" indent="0">
              <a:spcBef>
                <a:spcPts val="0"/>
              </a:spcBef>
              <a:buNone/>
            </a:pPr>
            <a:r>
              <a:rPr lang="en" b="1">
                <a:solidFill>
                  <a:schemeClr val="dk1"/>
                </a:solidFill>
                <a:latin typeface="Happy Monkey"/>
                <a:ea typeface="Happy Monkey"/>
                <a:cs typeface="Happy Monkey"/>
                <a:sym typeface="Happy Monkey"/>
              </a:rPr>
              <a:t>Talk about how things are similar/alike as well as how things are different. </a:t>
            </a:r>
          </a:p>
          <a:p>
            <a:pPr marL="0" lvl="0" indent="0" rtl="0">
              <a:spcBef>
                <a:spcPts val="0"/>
              </a:spcBef>
              <a:buNone/>
            </a:pPr>
            <a:r>
              <a:rPr lang="en" b="1">
                <a:solidFill>
                  <a:schemeClr val="dk1"/>
                </a:solidFill>
                <a:latin typeface="Happy Monkey"/>
                <a:ea typeface="Happy Monkey"/>
                <a:cs typeface="Happy Monkey"/>
                <a:sym typeface="Happy Monkey"/>
              </a:rPr>
              <a:t>How is a dog like a cat? How is a dog different from a cat?</a:t>
            </a:r>
          </a:p>
          <a:p>
            <a:pPr marL="0" lvl="0" indent="-69850" rtl="0">
              <a:spcBef>
                <a:spcPts val="0"/>
              </a:spcBef>
              <a:buClr>
                <a:schemeClr val="dk1"/>
              </a:buClr>
              <a:buSzPts val="1100"/>
              <a:buFont typeface="Arial"/>
              <a:buNone/>
            </a:pPr>
            <a:r>
              <a:rPr lang="en" b="1">
                <a:solidFill>
                  <a:schemeClr val="dk1"/>
                </a:solidFill>
                <a:latin typeface="Happy Monkey"/>
                <a:ea typeface="Happy Monkey"/>
                <a:cs typeface="Happy Monkey"/>
                <a:sym typeface="Happy Monkey"/>
              </a:rPr>
              <a:t>How is a horse like a cow? How is a cow different from a pig?</a:t>
            </a:r>
          </a:p>
        </p:txBody>
      </p:sp>
      <p:pic>
        <p:nvPicPr>
          <p:cNvPr id="140" name="Shape 140"/>
          <p:cNvPicPr preferRelativeResize="0"/>
          <p:nvPr/>
        </p:nvPicPr>
        <p:blipFill>
          <a:blip r:embed="rId3">
            <a:alphaModFix/>
          </a:blip>
          <a:stretch>
            <a:fillRect/>
          </a:stretch>
        </p:blipFill>
        <p:spPr>
          <a:xfrm>
            <a:off x="152400" y="2736150"/>
            <a:ext cx="2286000" cy="2000250"/>
          </a:xfrm>
          <a:prstGeom prst="rect">
            <a:avLst/>
          </a:prstGeom>
          <a:noFill/>
          <a:ln>
            <a:noFill/>
          </a:ln>
        </p:spPr>
      </p:pic>
      <p:pic>
        <p:nvPicPr>
          <p:cNvPr id="141" name="Shape 141"/>
          <p:cNvPicPr preferRelativeResize="0"/>
          <p:nvPr/>
        </p:nvPicPr>
        <p:blipFill>
          <a:blip r:embed="rId4">
            <a:alphaModFix/>
          </a:blip>
          <a:stretch>
            <a:fillRect/>
          </a:stretch>
        </p:blipFill>
        <p:spPr>
          <a:xfrm>
            <a:off x="2697325" y="2915313"/>
            <a:ext cx="2590800" cy="1762125"/>
          </a:xfrm>
          <a:prstGeom prst="rect">
            <a:avLst/>
          </a:prstGeom>
          <a:noFill/>
          <a:ln>
            <a:noFill/>
          </a:ln>
        </p:spPr>
      </p:pic>
      <p:pic>
        <p:nvPicPr>
          <p:cNvPr id="142" name="Shape 142"/>
          <p:cNvPicPr preferRelativeResize="0"/>
          <p:nvPr/>
        </p:nvPicPr>
        <p:blipFill>
          <a:blip r:embed="rId5">
            <a:alphaModFix/>
          </a:blip>
          <a:stretch>
            <a:fillRect/>
          </a:stretch>
        </p:blipFill>
        <p:spPr>
          <a:xfrm>
            <a:off x="6488588" y="2845338"/>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217075" y="126775"/>
            <a:ext cx="8520600" cy="572700"/>
          </a:xfrm>
          <a:prstGeom prst="rect">
            <a:avLst/>
          </a:prstGeom>
        </p:spPr>
        <p:txBody>
          <a:bodyPr wrap="square" lIns="91425" tIns="91425" rIns="91425" bIns="91425" anchor="t" anchorCtr="0">
            <a:noAutofit/>
          </a:bodyPr>
          <a:lstStyle/>
          <a:p>
            <a:pPr marL="0" lvl="0" indent="0">
              <a:spcBef>
                <a:spcPts val="0"/>
              </a:spcBef>
              <a:buNone/>
            </a:pPr>
            <a:r>
              <a:rPr lang="en" b="1">
                <a:latin typeface="Happy Monkey"/>
                <a:ea typeface="Happy Monkey"/>
                <a:cs typeface="Happy Monkey"/>
                <a:sym typeface="Happy Monkey"/>
              </a:rPr>
              <a:t>Variety of words</a:t>
            </a:r>
          </a:p>
        </p:txBody>
      </p:sp>
      <p:sp>
        <p:nvSpPr>
          <p:cNvPr id="148" name="Shape 148"/>
          <p:cNvSpPr txBox="1">
            <a:spLocks noGrp="1"/>
          </p:cNvSpPr>
          <p:nvPr>
            <p:ph type="body" idx="1"/>
          </p:nvPr>
        </p:nvSpPr>
        <p:spPr>
          <a:xfrm>
            <a:off x="268700" y="808425"/>
            <a:ext cx="8520600" cy="3416400"/>
          </a:xfrm>
          <a:prstGeom prst="rect">
            <a:avLst/>
          </a:prstGeom>
        </p:spPr>
        <p:txBody>
          <a:bodyPr wrap="square" lIns="91425" tIns="91425" rIns="91425" bIns="91425" anchor="t" anchorCtr="0">
            <a:noAutofit/>
          </a:bodyPr>
          <a:lstStyle/>
          <a:p>
            <a:pPr marL="0" lvl="0" indent="0" rtl="0">
              <a:lnSpc>
                <a:spcPct val="107916"/>
              </a:lnSpc>
              <a:spcBef>
                <a:spcPts val="0"/>
              </a:spcBef>
              <a:spcAft>
                <a:spcPts val="0"/>
              </a:spcAft>
              <a:buNone/>
            </a:pPr>
            <a:r>
              <a:rPr lang="en" b="1">
                <a:solidFill>
                  <a:schemeClr val="dk1"/>
                </a:solidFill>
                <a:latin typeface="Happy Monkey"/>
                <a:ea typeface="Happy Monkey"/>
                <a:cs typeface="Happy Monkey"/>
                <a:sym typeface="Happy Monkey"/>
              </a:rPr>
              <a:t>Use a variety of words to describe feelings and emotions. For example, your child says he/she is happy. You can validate that by saying, “I’m so glad you are so joyful today! You sure look happy!”</a:t>
            </a:r>
          </a:p>
        </p:txBody>
      </p:sp>
      <p:pic>
        <p:nvPicPr>
          <p:cNvPr id="149" name="Shape 149"/>
          <p:cNvPicPr preferRelativeResize="0"/>
          <p:nvPr/>
        </p:nvPicPr>
        <p:blipFill>
          <a:blip r:embed="rId3">
            <a:alphaModFix/>
          </a:blip>
          <a:stretch>
            <a:fillRect/>
          </a:stretch>
        </p:blipFill>
        <p:spPr>
          <a:xfrm>
            <a:off x="6763575" y="2683575"/>
            <a:ext cx="1509650" cy="2012850"/>
          </a:xfrm>
          <a:prstGeom prst="rect">
            <a:avLst/>
          </a:prstGeom>
          <a:noFill/>
          <a:ln>
            <a:noFill/>
          </a:ln>
        </p:spPr>
      </p:pic>
      <p:pic>
        <p:nvPicPr>
          <p:cNvPr id="150" name="Shape 150"/>
          <p:cNvPicPr preferRelativeResize="0"/>
          <p:nvPr/>
        </p:nvPicPr>
        <p:blipFill>
          <a:blip r:embed="rId4">
            <a:alphaModFix/>
          </a:blip>
          <a:stretch>
            <a:fillRect/>
          </a:stretch>
        </p:blipFill>
        <p:spPr>
          <a:xfrm>
            <a:off x="849523" y="2225850"/>
            <a:ext cx="1204350" cy="1610275"/>
          </a:xfrm>
          <a:prstGeom prst="rect">
            <a:avLst/>
          </a:prstGeom>
          <a:noFill/>
          <a:ln>
            <a:noFill/>
          </a:ln>
        </p:spPr>
      </p:pic>
      <p:pic>
        <p:nvPicPr>
          <p:cNvPr id="151" name="Shape 151"/>
          <p:cNvPicPr preferRelativeResize="0"/>
          <p:nvPr/>
        </p:nvPicPr>
        <p:blipFill>
          <a:blip r:embed="rId5">
            <a:alphaModFix/>
          </a:blip>
          <a:stretch>
            <a:fillRect/>
          </a:stretch>
        </p:blipFill>
        <p:spPr>
          <a:xfrm>
            <a:off x="3201025" y="2553725"/>
            <a:ext cx="2552700" cy="179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77350" y="213175"/>
            <a:ext cx="8520600" cy="572700"/>
          </a:xfrm>
          <a:prstGeom prst="rect">
            <a:avLst/>
          </a:prstGeom>
        </p:spPr>
        <p:txBody>
          <a:bodyPr wrap="square" lIns="91425" tIns="91425" rIns="91425" bIns="91425" anchor="t" anchorCtr="0">
            <a:noAutofit/>
          </a:bodyPr>
          <a:lstStyle/>
          <a:p>
            <a:pPr marL="0" lvl="0" indent="-69850">
              <a:spcBef>
                <a:spcPts val="0"/>
              </a:spcBef>
              <a:buClr>
                <a:schemeClr val="dk1"/>
              </a:buClr>
              <a:buSzPts val="1100"/>
              <a:buFont typeface="Arial"/>
              <a:buNone/>
            </a:pPr>
            <a:r>
              <a:rPr lang="en" b="1">
                <a:latin typeface="Happy Monkey"/>
                <a:ea typeface="Happy Monkey"/>
                <a:cs typeface="Happy Monkey"/>
                <a:sym typeface="Happy Monkey"/>
              </a:rPr>
              <a:t>Topic/Category Words</a:t>
            </a:r>
          </a:p>
        </p:txBody>
      </p:sp>
      <p:sp>
        <p:nvSpPr>
          <p:cNvPr id="157" name="Shape 157"/>
          <p:cNvSpPr txBox="1">
            <a:spLocks noGrp="1"/>
          </p:cNvSpPr>
          <p:nvPr>
            <p:ph type="body" idx="1"/>
          </p:nvPr>
        </p:nvSpPr>
        <p:spPr>
          <a:xfrm>
            <a:off x="311700" y="946400"/>
            <a:ext cx="8520600" cy="3416400"/>
          </a:xfrm>
          <a:prstGeom prst="rect">
            <a:avLst/>
          </a:prstGeom>
        </p:spPr>
        <p:txBody>
          <a:bodyPr wrap="square" lIns="91425" tIns="91425" rIns="91425" bIns="91425" anchor="t" anchorCtr="0">
            <a:noAutofit/>
          </a:bodyPr>
          <a:lstStyle/>
          <a:p>
            <a:pPr marL="0" lvl="0" indent="0">
              <a:spcBef>
                <a:spcPts val="0"/>
              </a:spcBef>
              <a:buNone/>
            </a:pPr>
            <a:r>
              <a:rPr lang="en" b="1">
                <a:solidFill>
                  <a:schemeClr val="dk1"/>
                </a:solidFill>
                <a:latin typeface="Happy Monkey"/>
                <a:ea typeface="Happy Monkey"/>
                <a:cs typeface="Happy Monkey"/>
                <a:sym typeface="Happy Monkey"/>
              </a:rPr>
              <a:t>When you read a book about a topic, ask them to tell you all the words related to it. </a:t>
            </a:r>
          </a:p>
          <a:p>
            <a:pPr marL="0" lvl="0" indent="0">
              <a:spcBef>
                <a:spcPts val="0"/>
              </a:spcBef>
              <a:buNone/>
            </a:pPr>
            <a:r>
              <a:rPr lang="en" b="1">
                <a:solidFill>
                  <a:schemeClr val="dk1"/>
                </a:solidFill>
                <a:latin typeface="Happy Monkey"/>
                <a:ea typeface="Happy Monkey"/>
                <a:cs typeface="Happy Monkey"/>
                <a:sym typeface="Happy Monkey"/>
              </a:rPr>
              <a:t>Ex: If you read a book about a dog, your child might say dog, puppies, toy, food, play, and leash. </a:t>
            </a:r>
          </a:p>
          <a:p>
            <a:pPr marL="0" lvl="0" indent="0">
              <a:spcBef>
                <a:spcPts val="0"/>
              </a:spcBef>
              <a:buNone/>
            </a:pPr>
            <a:r>
              <a:rPr lang="en" b="1">
                <a:solidFill>
                  <a:schemeClr val="dk1"/>
                </a:solidFill>
                <a:latin typeface="Happy Monkey"/>
                <a:ea typeface="Happy Monkey"/>
                <a:cs typeface="Happy Monkey"/>
                <a:sym typeface="Happy Monkey"/>
              </a:rPr>
              <a:t>Add other words to help expand upon what he/she says.</a:t>
            </a:r>
          </a:p>
        </p:txBody>
      </p:sp>
      <p:pic>
        <p:nvPicPr>
          <p:cNvPr id="158" name="Shape 158"/>
          <p:cNvPicPr preferRelativeResize="0"/>
          <p:nvPr/>
        </p:nvPicPr>
        <p:blipFill>
          <a:blip r:embed="rId3">
            <a:alphaModFix/>
          </a:blip>
          <a:stretch>
            <a:fillRect/>
          </a:stretch>
        </p:blipFill>
        <p:spPr>
          <a:xfrm>
            <a:off x="230325" y="3155275"/>
            <a:ext cx="1799975" cy="1799975"/>
          </a:xfrm>
          <a:prstGeom prst="rect">
            <a:avLst/>
          </a:prstGeom>
          <a:noFill/>
          <a:ln>
            <a:noFill/>
          </a:ln>
        </p:spPr>
      </p:pic>
      <p:pic>
        <p:nvPicPr>
          <p:cNvPr id="159" name="Shape 159"/>
          <p:cNvPicPr preferRelativeResize="0"/>
          <p:nvPr/>
        </p:nvPicPr>
        <p:blipFill>
          <a:blip r:embed="rId4">
            <a:alphaModFix/>
          </a:blip>
          <a:stretch>
            <a:fillRect/>
          </a:stretch>
        </p:blipFill>
        <p:spPr>
          <a:xfrm>
            <a:off x="4536397" y="3297347"/>
            <a:ext cx="1705500" cy="1705500"/>
          </a:xfrm>
          <a:prstGeom prst="rect">
            <a:avLst/>
          </a:prstGeom>
          <a:noFill/>
          <a:ln>
            <a:noFill/>
          </a:ln>
        </p:spPr>
      </p:pic>
      <p:pic>
        <p:nvPicPr>
          <p:cNvPr id="160" name="Shape 160"/>
          <p:cNvPicPr preferRelativeResize="0"/>
          <p:nvPr/>
        </p:nvPicPr>
        <p:blipFill>
          <a:blip r:embed="rId5">
            <a:alphaModFix/>
          </a:blip>
          <a:stretch>
            <a:fillRect/>
          </a:stretch>
        </p:blipFill>
        <p:spPr>
          <a:xfrm>
            <a:off x="6642128" y="3202513"/>
            <a:ext cx="2345047" cy="1705500"/>
          </a:xfrm>
          <a:prstGeom prst="rect">
            <a:avLst/>
          </a:prstGeom>
          <a:noFill/>
          <a:ln>
            <a:noFill/>
          </a:ln>
        </p:spPr>
      </p:pic>
      <p:pic>
        <p:nvPicPr>
          <p:cNvPr id="161" name="Shape 161"/>
          <p:cNvPicPr preferRelativeResize="0"/>
          <p:nvPr/>
        </p:nvPicPr>
        <p:blipFill rotWithShape="1">
          <a:blip r:embed="rId6">
            <a:alphaModFix/>
          </a:blip>
          <a:srcRect l="17774" r="16733"/>
          <a:stretch/>
        </p:blipFill>
        <p:spPr>
          <a:xfrm>
            <a:off x="2230825" y="3155287"/>
            <a:ext cx="2105062" cy="160716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242900" y="169800"/>
            <a:ext cx="8520600" cy="572700"/>
          </a:xfrm>
          <a:prstGeom prst="rect">
            <a:avLst/>
          </a:prstGeom>
        </p:spPr>
        <p:txBody>
          <a:bodyPr wrap="square" lIns="91425" tIns="91425" rIns="91425" bIns="91425" anchor="t" anchorCtr="0">
            <a:noAutofit/>
          </a:bodyPr>
          <a:lstStyle/>
          <a:p>
            <a:pPr marL="0" lvl="0" indent="-69850" rtl="0">
              <a:lnSpc>
                <a:spcPct val="107916"/>
              </a:lnSpc>
              <a:spcBef>
                <a:spcPts val="0"/>
              </a:spcBef>
              <a:buClr>
                <a:schemeClr val="dk1"/>
              </a:buClr>
              <a:buSzPts val="1100"/>
              <a:buFont typeface="Arial"/>
              <a:buNone/>
            </a:pPr>
            <a:r>
              <a:rPr lang="en" sz="2400" b="1">
                <a:latin typeface="Happy Monkey"/>
                <a:ea typeface="Happy Monkey"/>
                <a:cs typeface="Happy Monkey"/>
                <a:sym typeface="Happy Monkey"/>
              </a:rPr>
              <a:t>Word Collecting</a:t>
            </a:r>
          </a:p>
        </p:txBody>
      </p:sp>
      <p:sp>
        <p:nvSpPr>
          <p:cNvPr id="167" name="Shape 167"/>
          <p:cNvSpPr txBox="1">
            <a:spLocks noGrp="1"/>
          </p:cNvSpPr>
          <p:nvPr>
            <p:ph type="body" idx="1"/>
          </p:nvPr>
        </p:nvSpPr>
        <p:spPr>
          <a:xfrm>
            <a:off x="199900" y="742500"/>
            <a:ext cx="8520600" cy="3416400"/>
          </a:xfrm>
          <a:prstGeom prst="rect">
            <a:avLst/>
          </a:prstGeom>
        </p:spPr>
        <p:txBody>
          <a:bodyPr wrap="square" lIns="91425" tIns="91425" rIns="91425" bIns="91425" anchor="t" anchorCtr="0">
            <a:noAutofit/>
          </a:bodyPr>
          <a:lstStyle/>
          <a:p>
            <a:pPr marL="457200" lvl="0" indent="-342900" rtl="0">
              <a:lnSpc>
                <a:spcPct val="107916"/>
              </a:lnSpc>
              <a:spcBef>
                <a:spcPts val="0"/>
              </a:spcBef>
              <a:spcAft>
                <a:spcPts val="0"/>
              </a:spcAft>
              <a:buClr>
                <a:schemeClr val="dk1"/>
              </a:buClr>
              <a:buSzPts val="1800"/>
              <a:buAutoNum type="arabicPeriod"/>
            </a:pPr>
            <a:r>
              <a:rPr lang="en" b="1">
                <a:solidFill>
                  <a:schemeClr val="dk1"/>
                </a:solidFill>
                <a:latin typeface="Happy Monkey"/>
                <a:ea typeface="Happy Monkey"/>
                <a:cs typeface="Happy Monkey"/>
                <a:sym typeface="Happy Monkey"/>
              </a:rPr>
              <a:t>Have each family member be on the lookout for interesting words that they heard that day. </a:t>
            </a:r>
          </a:p>
          <a:p>
            <a:pPr marL="457200" lvl="0" indent="-342900" rtl="0">
              <a:lnSpc>
                <a:spcPct val="107916"/>
              </a:lnSpc>
              <a:spcBef>
                <a:spcPts val="0"/>
              </a:spcBef>
              <a:spcAft>
                <a:spcPts val="0"/>
              </a:spcAft>
              <a:buClr>
                <a:schemeClr val="dk1"/>
              </a:buClr>
              <a:buSzPts val="1800"/>
              <a:buAutoNum type="arabicPeriod"/>
            </a:pPr>
            <a:r>
              <a:rPr lang="en" b="1">
                <a:solidFill>
                  <a:schemeClr val="dk1"/>
                </a:solidFill>
                <a:latin typeface="Happy Monkey"/>
                <a:ea typeface="Happy Monkey"/>
                <a:cs typeface="Happy Monkey"/>
                <a:sym typeface="Happy Monkey"/>
              </a:rPr>
              <a:t>At dinner or bedtime, have everyone share the word they collected and tell what they think it means. </a:t>
            </a:r>
          </a:p>
          <a:p>
            <a:pPr marL="457200" lvl="0" indent="-342900" rtl="0">
              <a:lnSpc>
                <a:spcPct val="107916"/>
              </a:lnSpc>
              <a:spcBef>
                <a:spcPts val="0"/>
              </a:spcBef>
              <a:spcAft>
                <a:spcPts val="0"/>
              </a:spcAft>
              <a:buClr>
                <a:schemeClr val="dk1"/>
              </a:buClr>
              <a:buSzPts val="1800"/>
              <a:buAutoNum type="arabicPeriod"/>
            </a:pPr>
            <a:r>
              <a:rPr lang="en" b="1">
                <a:solidFill>
                  <a:schemeClr val="dk1"/>
                </a:solidFill>
                <a:latin typeface="Happy Monkey"/>
                <a:ea typeface="Happy Monkey"/>
                <a:cs typeface="Happy Monkey"/>
                <a:sym typeface="Happy Monkey"/>
              </a:rPr>
              <a:t>If the child shares an incorrect meaning, guide him/her to the correct meaning. </a:t>
            </a:r>
          </a:p>
          <a:p>
            <a:pPr marL="457200" lvl="0" indent="-342900" rtl="0">
              <a:lnSpc>
                <a:spcPct val="107916"/>
              </a:lnSpc>
              <a:spcBef>
                <a:spcPts val="0"/>
              </a:spcBef>
              <a:spcAft>
                <a:spcPts val="0"/>
              </a:spcAft>
              <a:buClr>
                <a:schemeClr val="dk1"/>
              </a:buClr>
              <a:buSzPts val="1800"/>
              <a:buAutoNum type="arabicPeriod"/>
            </a:pPr>
            <a:r>
              <a:rPr lang="en" b="1">
                <a:solidFill>
                  <a:schemeClr val="dk1"/>
                </a:solidFill>
                <a:latin typeface="Happy Monkey"/>
                <a:ea typeface="Happy Monkey"/>
                <a:cs typeface="Happy Monkey"/>
                <a:sym typeface="Happy Monkey"/>
              </a:rPr>
              <a:t>Try to use some of the words in conversation</a:t>
            </a:r>
            <a:r>
              <a:rPr lang="en" sz="1400" b="1">
                <a:solidFill>
                  <a:schemeClr val="dk1"/>
                </a:solidFill>
                <a:latin typeface="Calibri"/>
                <a:ea typeface="Calibri"/>
                <a:cs typeface="Calibri"/>
                <a:sym typeface="Calibri"/>
              </a:rPr>
              <a:t>.</a:t>
            </a:r>
          </a:p>
        </p:txBody>
      </p:sp>
      <p:pic>
        <p:nvPicPr>
          <p:cNvPr id="168" name="Shape 168"/>
          <p:cNvPicPr preferRelativeResize="0"/>
          <p:nvPr/>
        </p:nvPicPr>
        <p:blipFill>
          <a:blip r:embed="rId3">
            <a:alphaModFix/>
          </a:blip>
          <a:stretch>
            <a:fillRect/>
          </a:stretch>
        </p:blipFill>
        <p:spPr>
          <a:xfrm>
            <a:off x="627481" y="3177525"/>
            <a:ext cx="2612944" cy="572700"/>
          </a:xfrm>
          <a:prstGeom prst="rect">
            <a:avLst/>
          </a:prstGeom>
          <a:noFill/>
          <a:ln>
            <a:noFill/>
          </a:ln>
        </p:spPr>
      </p:pic>
      <p:pic>
        <p:nvPicPr>
          <p:cNvPr id="169" name="Shape 169"/>
          <p:cNvPicPr preferRelativeResize="0"/>
          <p:nvPr/>
        </p:nvPicPr>
        <p:blipFill>
          <a:blip r:embed="rId4">
            <a:alphaModFix/>
          </a:blip>
          <a:stretch>
            <a:fillRect/>
          </a:stretch>
        </p:blipFill>
        <p:spPr>
          <a:xfrm>
            <a:off x="3776800" y="3089100"/>
            <a:ext cx="1590400" cy="1192800"/>
          </a:xfrm>
          <a:prstGeom prst="rect">
            <a:avLst/>
          </a:prstGeom>
          <a:noFill/>
          <a:ln>
            <a:noFill/>
          </a:ln>
        </p:spPr>
      </p:pic>
      <p:pic>
        <p:nvPicPr>
          <p:cNvPr id="170" name="Shape 170"/>
          <p:cNvPicPr preferRelativeResize="0"/>
          <p:nvPr/>
        </p:nvPicPr>
        <p:blipFill>
          <a:blip r:embed="rId5">
            <a:alphaModFix/>
          </a:blip>
          <a:stretch>
            <a:fillRect/>
          </a:stretch>
        </p:blipFill>
        <p:spPr>
          <a:xfrm>
            <a:off x="6178425" y="3089102"/>
            <a:ext cx="2025698" cy="875800"/>
          </a:xfrm>
          <a:prstGeom prst="rect">
            <a:avLst/>
          </a:prstGeom>
          <a:noFill/>
          <a:ln>
            <a:noFill/>
          </a:ln>
        </p:spPr>
      </p:pic>
      <p:pic>
        <p:nvPicPr>
          <p:cNvPr id="171" name="Shape 171"/>
          <p:cNvPicPr preferRelativeResize="0"/>
          <p:nvPr/>
        </p:nvPicPr>
        <p:blipFill rotWithShape="1">
          <a:blip r:embed="rId6">
            <a:alphaModFix/>
          </a:blip>
          <a:srcRect t="26003" b="30779"/>
          <a:stretch/>
        </p:blipFill>
        <p:spPr>
          <a:xfrm>
            <a:off x="5668950" y="3964900"/>
            <a:ext cx="1328006" cy="742501"/>
          </a:xfrm>
          <a:prstGeom prst="rect">
            <a:avLst/>
          </a:prstGeom>
          <a:noFill/>
          <a:ln>
            <a:noFill/>
          </a:ln>
        </p:spPr>
      </p:pic>
      <p:pic>
        <p:nvPicPr>
          <p:cNvPr id="172" name="Shape 172"/>
          <p:cNvPicPr preferRelativeResize="0"/>
          <p:nvPr/>
        </p:nvPicPr>
        <p:blipFill rotWithShape="1">
          <a:blip r:embed="rId7">
            <a:alphaModFix/>
          </a:blip>
          <a:srcRect l="7671" r="6329"/>
          <a:stretch/>
        </p:blipFill>
        <p:spPr>
          <a:xfrm>
            <a:off x="1451301" y="4104425"/>
            <a:ext cx="2255751" cy="832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59400" y="91700"/>
            <a:ext cx="8520600" cy="572700"/>
          </a:xfrm>
          <a:prstGeom prst="rect">
            <a:avLst/>
          </a:prstGeom>
        </p:spPr>
        <p:txBody>
          <a:bodyPr wrap="square" lIns="91425" tIns="91425" rIns="91425" bIns="91425" anchor="t" anchorCtr="0">
            <a:noAutofit/>
          </a:bodyPr>
          <a:lstStyle/>
          <a:p>
            <a:pPr marL="0" lvl="0" indent="0" rtl="0">
              <a:spcBef>
                <a:spcPts val="0"/>
              </a:spcBef>
              <a:buNone/>
            </a:pPr>
            <a:r>
              <a:rPr lang="en">
                <a:latin typeface="Happy Monkey"/>
                <a:ea typeface="Happy Monkey"/>
                <a:cs typeface="Happy Monkey"/>
                <a:sym typeface="Happy Monkey"/>
              </a:rPr>
              <a:t> </a:t>
            </a:r>
            <a:r>
              <a:rPr lang="en" b="1">
                <a:latin typeface="Happy Monkey"/>
                <a:ea typeface="Happy Monkey"/>
                <a:cs typeface="Happy Monkey"/>
                <a:sym typeface="Happy Monkey"/>
              </a:rPr>
              <a:t>Local Places </a:t>
            </a:r>
          </a:p>
        </p:txBody>
      </p:sp>
      <p:sp>
        <p:nvSpPr>
          <p:cNvPr id="178" name="Shape 178"/>
          <p:cNvSpPr txBox="1">
            <a:spLocks noGrp="1"/>
          </p:cNvSpPr>
          <p:nvPr>
            <p:ph type="body" idx="1"/>
          </p:nvPr>
        </p:nvSpPr>
        <p:spPr>
          <a:xfrm>
            <a:off x="275850" y="767175"/>
            <a:ext cx="8520600" cy="3416400"/>
          </a:xfrm>
          <a:prstGeom prst="rect">
            <a:avLst/>
          </a:prstGeom>
        </p:spPr>
        <p:txBody>
          <a:bodyPr wrap="square" lIns="91425" tIns="91425" rIns="91425" bIns="91425" anchor="t" anchorCtr="0">
            <a:noAutofit/>
          </a:bodyPr>
          <a:lstStyle/>
          <a:p>
            <a:pPr marL="0" lvl="0" indent="-69850" rtl="0">
              <a:lnSpc>
                <a:spcPct val="107916"/>
              </a:lnSpc>
              <a:spcBef>
                <a:spcPts val="0"/>
              </a:spcBef>
              <a:spcAft>
                <a:spcPts val="0"/>
              </a:spcAft>
              <a:buClr>
                <a:schemeClr val="dk1"/>
              </a:buClr>
              <a:buSzPts val="1100"/>
              <a:buFont typeface="Arial"/>
              <a:buNone/>
            </a:pPr>
            <a:r>
              <a:rPr lang="en" sz="2400" b="1">
                <a:solidFill>
                  <a:schemeClr val="dk1"/>
                </a:solidFill>
                <a:latin typeface="Happy Monkey"/>
                <a:ea typeface="Happy Monkey"/>
                <a:cs typeface="Happy Monkey"/>
                <a:sym typeface="Happy Monkey"/>
              </a:rPr>
              <a:t>Trips to everyday places build vocabulary.</a:t>
            </a:r>
          </a:p>
          <a:p>
            <a:pPr marL="0" lvl="0" indent="-69850" rtl="0">
              <a:lnSpc>
                <a:spcPct val="107916"/>
              </a:lnSpc>
              <a:spcBef>
                <a:spcPts val="0"/>
              </a:spcBef>
              <a:spcAft>
                <a:spcPts val="0"/>
              </a:spcAft>
              <a:buClr>
                <a:schemeClr val="dk1"/>
              </a:buClr>
              <a:buSzPts val="1100"/>
              <a:buFont typeface="Arial"/>
              <a:buNone/>
            </a:pPr>
            <a:endParaRPr sz="2400" b="1">
              <a:solidFill>
                <a:schemeClr val="dk1"/>
              </a:solidFill>
              <a:latin typeface="Happy Monkey"/>
              <a:ea typeface="Happy Monkey"/>
              <a:cs typeface="Happy Monkey"/>
              <a:sym typeface="Happy Monkey"/>
            </a:endParaRPr>
          </a:p>
          <a:p>
            <a:pPr marL="457200" lvl="0" indent="-381000" rtl="0">
              <a:lnSpc>
                <a:spcPct val="107916"/>
              </a:lnSpc>
              <a:spcBef>
                <a:spcPts val="0"/>
              </a:spcBef>
              <a:spcAft>
                <a:spcPts val="0"/>
              </a:spcAft>
              <a:buClr>
                <a:schemeClr val="dk1"/>
              </a:buClr>
              <a:buSzPts val="2400"/>
              <a:buFont typeface="Happy Monkey"/>
              <a:buAutoNum type="arabicPeriod"/>
            </a:pPr>
            <a:r>
              <a:rPr lang="en" sz="2400" b="1">
                <a:solidFill>
                  <a:schemeClr val="dk1"/>
                </a:solidFill>
                <a:latin typeface="Happy Monkey"/>
                <a:ea typeface="Happy Monkey"/>
                <a:cs typeface="Happy Monkey"/>
                <a:sym typeface="Happy Monkey"/>
              </a:rPr>
              <a:t>Discuss what you are doing and seeing</a:t>
            </a:r>
          </a:p>
          <a:p>
            <a:pPr marL="457200" lvl="0" indent="-381000" rtl="0">
              <a:lnSpc>
                <a:spcPct val="107916"/>
              </a:lnSpc>
              <a:spcBef>
                <a:spcPts val="0"/>
              </a:spcBef>
              <a:spcAft>
                <a:spcPts val="0"/>
              </a:spcAft>
              <a:buClr>
                <a:schemeClr val="dk1"/>
              </a:buClr>
              <a:buSzPts val="2400"/>
              <a:buFont typeface="Happy Monkey"/>
              <a:buAutoNum type="arabicPeriod"/>
            </a:pPr>
            <a:r>
              <a:rPr lang="en" sz="2400" b="1">
                <a:solidFill>
                  <a:schemeClr val="dk1"/>
                </a:solidFill>
                <a:latin typeface="Happy Monkey"/>
                <a:ea typeface="Happy Monkey"/>
                <a:cs typeface="Happy Monkey"/>
                <a:sym typeface="Happy Monkey"/>
              </a:rPr>
              <a:t>Ask your child what they are doing and seeing</a:t>
            </a:r>
          </a:p>
          <a:p>
            <a:pPr marL="0" lvl="0" indent="-69850" rtl="0">
              <a:lnSpc>
                <a:spcPct val="107916"/>
              </a:lnSpc>
              <a:spcBef>
                <a:spcPts val="0"/>
              </a:spcBef>
              <a:spcAft>
                <a:spcPts val="0"/>
              </a:spcAft>
              <a:buClr>
                <a:schemeClr val="dk1"/>
              </a:buClr>
              <a:buSzPts val="1100"/>
              <a:buFont typeface="Arial"/>
              <a:buNone/>
            </a:pPr>
            <a:endParaRPr sz="2400" b="1">
              <a:solidFill>
                <a:schemeClr val="dk1"/>
              </a:solidFill>
              <a:latin typeface="Happy Monkey"/>
              <a:ea typeface="Happy Monkey"/>
              <a:cs typeface="Happy Monkey"/>
              <a:sym typeface="Happy Monkey"/>
            </a:endParaRPr>
          </a:p>
        </p:txBody>
      </p:sp>
      <p:pic>
        <p:nvPicPr>
          <p:cNvPr id="179" name="Shape 179"/>
          <p:cNvPicPr preferRelativeResize="0"/>
          <p:nvPr/>
        </p:nvPicPr>
        <p:blipFill>
          <a:blip r:embed="rId3">
            <a:alphaModFix/>
          </a:blip>
          <a:stretch>
            <a:fillRect/>
          </a:stretch>
        </p:blipFill>
        <p:spPr>
          <a:xfrm>
            <a:off x="4267975" y="2728350"/>
            <a:ext cx="3816626" cy="1994650"/>
          </a:xfrm>
          <a:prstGeom prst="rect">
            <a:avLst/>
          </a:prstGeom>
          <a:noFill/>
          <a:ln>
            <a:noFill/>
          </a:ln>
        </p:spPr>
      </p:pic>
      <p:pic>
        <p:nvPicPr>
          <p:cNvPr id="180" name="Shape 180"/>
          <p:cNvPicPr preferRelativeResize="0"/>
          <p:nvPr/>
        </p:nvPicPr>
        <p:blipFill>
          <a:blip r:embed="rId4">
            <a:alphaModFix/>
          </a:blip>
          <a:stretch>
            <a:fillRect/>
          </a:stretch>
        </p:blipFill>
        <p:spPr>
          <a:xfrm>
            <a:off x="447650" y="2755175"/>
            <a:ext cx="3445275" cy="194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216425"/>
            <a:ext cx="8520600" cy="572700"/>
          </a:xfrm>
          <a:prstGeom prst="rect">
            <a:avLst/>
          </a:prstGeom>
        </p:spPr>
        <p:txBody>
          <a:bodyPr wrap="square" lIns="91425" tIns="91425" rIns="91425" bIns="91425" anchor="t" anchorCtr="0">
            <a:noAutofit/>
          </a:bodyPr>
          <a:lstStyle/>
          <a:p>
            <a:pPr marL="0" lvl="0" indent="0">
              <a:spcBef>
                <a:spcPts val="0"/>
              </a:spcBef>
              <a:buNone/>
            </a:pPr>
            <a:r>
              <a:rPr lang="en"/>
              <a:t>Hot Potato Vocabulary Builder</a:t>
            </a:r>
          </a:p>
        </p:txBody>
      </p:sp>
      <p:sp>
        <p:nvSpPr>
          <p:cNvPr id="186" name="Shape 186"/>
          <p:cNvSpPr txBox="1">
            <a:spLocks noGrp="1"/>
          </p:cNvSpPr>
          <p:nvPr>
            <p:ph type="body" idx="1"/>
          </p:nvPr>
        </p:nvSpPr>
        <p:spPr>
          <a:xfrm>
            <a:off x="49800" y="699525"/>
            <a:ext cx="8889000" cy="3416400"/>
          </a:xfrm>
          <a:prstGeom prst="rect">
            <a:avLst/>
          </a:prstGeom>
        </p:spPr>
        <p:txBody>
          <a:bodyPr wrap="square" lIns="91425" tIns="91425" rIns="91425" bIns="91425" anchor="t" anchorCtr="0">
            <a:noAutofit/>
          </a:bodyPr>
          <a:lstStyle/>
          <a:p>
            <a:pPr marL="0" lvl="0" indent="0" rtl="0">
              <a:spcBef>
                <a:spcPts val="0"/>
              </a:spcBef>
              <a:buNone/>
            </a:pPr>
            <a:r>
              <a:rPr lang="en" sz="1900">
                <a:solidFill>
                  <a:schemeClr val="dk1"/>
                </a:solidFill>
                <a:highlight>
                  <a:srgbClr val="FFFFFF"/>
                </a:highlight>
                <a:latin typeface="Happy Monkey"/>
                <a:ea typeface="Happy Monkey"/>
                <a:cs typeface="Happy Monkey"/>
                <a:sym typeface="Happy Monkey"/>
              </a:rPr>
              <a:t>Number of Players 2-10</a:t>
            </a:r>
          </a:p>
          <a:p>
            <a:pPr marL="457200" lvl="0" indent="-342900" rtl="0">
              <a:spcBef>
                <a:spcPts val="0"/>
              </a:spcBef>
              <a:spcAft>
                <a:spcPts val="0"/>
              </a:spcAft>
              <a:buClr>
                <a:schemeClr val="dk1"/>
              </a:buClr>
              <a:buSzPts val="1800"/>
              <a:buFont typeface="Happy Monkey"/>
              <a:buAutoNum type="arabicPeriod"/>
            </a:pPr>
            <a:r>
              <a:rPr lang="en">
                <a:solidFill>
                  <a:schemeClr val="dk1"/>
                </a:solidFill>
                <a:highlight>
                  <a:srgbClr val="FFFFFF"/>
                </a:highlight>
                <a:latin typeface="Happy Monkey"/>
                <a:ea typeface="Happy Monkey"/>
                <a:cs typeface="Happy Monkey"/>
                <a:sym typeface="Happy Monkey"/>
              </a:rPr>
              <a:t>Write categories on slips of paper (pets, clothes, family members, animals, foods, etc.) and place in a cup</a:t>
            </a:r>
          </a:p>
          <a:p>
            <a:pPr marL="457200" lvl="0" indent="-342900" rtl="0">
              <a:spcBef>
                <a:spcPts val="0"/>
              </a:spcBef>
              <a:spcAft>
                <a:spcPts val="0"/>
              </a:spcAft>
              <a:buClr>
                <a:schemeClr val="dk1"/>
              </a:buClr>
              <a:buSzPts val="1800"/>
              <a:buFont typeface="Happy Monkey"/>
              <a:buAutoNum type="arabicPeriod"/>
            </a:pPr>
            <a:r>
              <a:rPr lang="en">
                <a:solidFill>
                  <a:schemeClr val="dk1"/>
                </a:solidFill>
                <a:highlight>
                  <a:srgbClr val="FFFFFF"/>
                </a:highlight>
                <a:latin typeface="Happy Monkey"/>
                <a:ea typeface="Happy Monkey"/>
                <a:cs typeface="Happy Monkey"/>
                <a:sym typeface="Happy Monkey"/>
              </a:rPr>
              <a:t>Form a circle and draw a category slip from the cup</a:t>
            </a:r>
          </a:p>
          <a:p>
            <a:pPr marL="457200" lvl="0" indent="-342900" rtl="0">
              <a:spcBef>
                <a:spcPts val="0"/>
              </a:spcBef>
              <a:spcAft>
                <a:spcPts val="0"/>
              </a:spcAft>
              <a:buClr>
                <a:schemeClr val="dk1"/>
              </a:buClr>
              <a:buSzPts val="1800"/>
              <a:buFont typeface="Happy Monkey"/>
              <a:buAutoNum type="arabicPeriod"/>
            </a:pPr>
            <a:r>
              <a:rPr lang="en">
                <a:solidFill>
                  <a:schemeClr val="dk1"/>
                </a:solidFill>
                <a:highlight>
                  <a:srgbClr val="FFFFFF"/>
                </a:highlight>
                <a:latin typeface="Happy Monkey"/>
                <a:ea typeface="Happy Monkey"/>
                <a:cs typeface="Happy Monkey"/>
                <a:sym typeface="Happy Monkey"/>
              </a:rPr>
              <a:t> Toss a small, round object to a player (a tennis ball, an orange, or a real potato)</a:t>
            </a:r>
          </a:p>
          <a:p>
            <a:pPr marL="457200" lvl="0" indent="-342900" rtl="0">
              <a:spcBef>
                <a:spcPts val="0"/>
              </a:spcBef>
              <a:spcAft>
                <a:spcPts val="0"/>
              </a:spcAft>
              <a:buClr>
                <a:schemeClr val="dk1"/>
              </a:buClr>
              <a:buSzPts val="1800"/>
              <a:buFont typeface="Happy Monkey"/>
              <a:buAutoNum type="arabicPeriod"/>
            </a:pPr>
            <a:r>
              <a:rPr lang="en">
                <a:solidFill>
                  <a:schemeClr val="dk1"/>
                </a:solidFill>
                <a:highlight>
                  <a:srgbClr val="FFFFFF"/>
                </a:highlight>
                <a:latin typeface="Happy Monkey"/>
                <a:ea typeface="Happy Monkey"/>
                <a:cs typeface="Happy Monkey"/>
                <a:sym typeface="Happy Monkey"/>
              </a:rPr>
              <a:t> The player who is holding the "hot potato" says a word that fits in the category.  </a:t>
            </a:r>
          </a:p>
          <a:p>
            <a:pPr marL="457200" lvl="0" indent="-342900" rtl="0">
              <a:spcBef>
                <a:spcPts val="0"/>
              </a:spcBef>
              <a:spcAft>
                <a:spcPts val="0"/>
              </a:spcAft>
              <a:buClr>
                <a:schemeClr val="dk1"/>
              </a:buClr>
              <a:buSzPts val="1800"/>
              <a:buFont typeface="Happy Monkey"/>
              <a:buAutoNum type="arabicPeriod"/>
            </a:pPr>
            <a:r>
              <a:rPr lang="en">
                <a:solidFill>
                  <a:schemeClr val="dk1"/>
                </a:solidFill>
                <a:highlight>
                  <a:srgbClr val="FFFFFF"/>
                </a:highlight>
                <a:latin typeface="Happy Monkey"/>
                <a:ea typeface="Happy Monkey"/>
                <a:cs typeface="Happy Monkey"/>
                <a:sym typeface="Happy Monkey"/>
              </a:rPr>
              <a:t>After naming a word that fits in the category the player gently tosses the object to the next player.</a:t>
            </a:r>
          </a:p>
          <a:p>
            <a:pPr marL="457200" lvl="0" indent="-342900" rtl="0">
              <a:spcBef>
                <a:spcPts val="0"/>
              </a:spcBef>
              <a:spcAft>
                <a:spcPts val="0"/>
              </a:spcAft>
              <a:buClr>
                <a:schemeClr val="dk1"/>
              </a:buClr>
              <a:buSzPts val="1800"/>
              <a:buFont typeface="Happy Monkey"/>
              <a:buAutoNum type="arabicPeriod"/>
            </a:pPr>
            <a:r>
              <a:rPr lang="en">
                <a:solidFill>
                  <a:schemeClr val="dk1"/>
                </a:solidFill>
                <a:highlight>
                  <a:srgbClr val="FFFFFF"/>
                </a:highlight>
                <a:latin typeface="Happy Monkey"/>
                <a:ea typeface="Happy Monkey"/>
                <a:cs typeface="Happy Monkey"/>
                <a:sym typeface="Happy Monkey"/>
              </a:rPr>
              <a:t>A player is “knocked” out of the round when they don’t name a word that fits in the category.</a:t>
            </a:r>
          </a:p>
          <a:p>
            <a:pPr marL="457200" lvl="0" indent="-342900">
              <a:spcBef>
                <a:spcPts val="0"/>
              </a:spcBef>
              <a:buClr>
                <a:schemeClr val="dk1"/>
              </a:buClr>
              <a:buSzPts val="1800"/>
              <a:buFont typeface="Happy Monkey"/>
              <a:buAutoNum type="arabicPeriod"/>
            </a:pPr>
            <a:r>
              <a:rPr lang="en">
                <a:solidFill>
                  <a:schemeClr val="dk1"/>
                </a:solidFill>
                <a:highlight>
                  <a:srgbClr val="FFFFFF"/>
                </a:highlight>
                <a:latin typeface="Happy Monkey"/>
                <a:ea typeface="Happy Monkey"/>
                <a:cs typeface="Happy Monkey"/>
                <a:sym typeface="Happy Monkey"/>
              </a:rPr>
              <a:t>The game continues until one player is left — that player is the winner.</a:t>
            </a:r>
          </a:p>
        </p:txBody>
      </p:sp>
      <p:pic>
        <p:nvPicPr>
          <p:cNvPr id="187" name="Shape 187"/>
          <p:cNvPicPr preferRelativeResize="0"/>
          <p:nvPr/>
        </p:nvPicPr>
        <p:blipFill>
          <a:blip r:embed="rId3">
            <a:alphaModFix/>
          </a:blip>
          <a:stretch>
            <a:fillRect/>
          </a:stretch>
        </p:blipFill>
        <p:spPr>
          <a:xfrm>
            <a:off x="8005950" y="100200"/>
            <a:ext cx="1043800" cy="104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63175" y="250950"/>
            <a:ext cx="8520600" cy="572700"/>
          </a:xfrm>
          <a:prstGeom prst="rect">
            <a:avLst/>
          </a:prstGeom>
        </p:spPr>
        <p:txBody>
          <a:bodyPr wrap="square" lIns="91425" tIns="91425" rIns="91425" bIns="91425" anchor="t" anchorCtr="0">
            <a:noAutofit/>
          </a:bodyPr>
          <a:lstStyle/>
          <a:p>
            <a:pPr marL="0" lvl="0" indent="0" rtl="0">
              <a:spcBef>
                <a:spcPts val="0"/>
              </a:spcBef>
              <a:buNone/>
            </a:pPr>
            <a:r>
              <a:rPr lang="en" b="1">
                <a:latin typeface="Happy Monkey"/>
                <a:ea typeface="Happy Monkey"/>
                <a:cs typeface="Happy Monkey"/>
                <a:sym typeface="Happy Monkey"/>
              </a:rPr>
              <a:t>Hot Potato Game : Synonyms</a:t>
            </a:r>
          </a:p>
        </p:txBody>
      </p:sp>
      <p:sp>
        <p:nvSpPr>
          <p:cNvPr id="193" name="Shape 193"/>
          <p:cNvSpPr txBox="1">
            <a:spLocks noGrp="1"/>
          </p:cNvSpPr>
          <p:nvPr>
            <p:ph type="body" idx="1"/>
          </p:nvPr>
        </p:nvSpPr>
        <p:spPr>
          <a:xfrm>
            <a:off x="311700" y="958375"/>
            <a:ext cx="6268200" cy="3416400"/>
          </a:xfrm>
          <a:prstGeom prst="rect">
            <a:avLst/>
          </a:prstGeom>
        </p:spPr>
        <p:txBody>
          <a:bodyPr wrap="square" lIns="91425" tIns="91425" rIns="91425" bIns="91425" anchor="t" anchorCtr="0">
            <a:noAutofit/>
          </a:bodyPr>
          <a:lstStyle/>
          <a:p>
            <a:pPr marL="0" marR="914400" lvl="0" indent="-69850" rtl="0">
              <a:lnSpc>
                <a:spcPct val="107916"/>
              </a:lnSpc>
              <a:spcBef>
                <a:spcPts val="0"/>
              </a:spcBef>
              <a:spcAft>
                <a:spcPts val="0"/>
              </a:spcAft>
              <a:buClr>
                <a:schemeClr val="dk1"/>
              </a:buClr>
              <a:buSzPts val="1100"/>
              <a:buFont typeface="Arial"/>
              <a:buNone/>
            </a:pPr>
            <a:r>
              <a:rPr lang="en" sz="2400" b="1">
                <a:solidFill>
                  <a:schemeClr val="dk1"/>
                </a:solidFill>
                <a:latin typeface="Happy Monkey"/>
                <a:ea typeface="Happy Monkey"/>
                <a:cs typeface="Happy Monkey"/>
                <a:sym typeface="Happy Monkey"/>
              </a:rPr>
              <a:t>Choose a word, and then your child has to think of another word that means the same thing. Take turns until neither player can think of another word. For example, you may say, “Cold,” and your child might say, “Freezing.” Then you could say, “Chilly,” and so on. Try the game again with antonyms (opposites).</a:t>
            </a:r>
          </a:p>
          <a:p>
            <a:pPr marL="0" lvl="0" indent="0" rtl="0">
              <a:spcBef>
                <a:spcPts val="0"/>
              </a:spcBef>
              <a:buNone/>
            </a:pPr>
            <a:endParaRPr/>
          </a:p>
        </p:txBody>
      </p:sp>
      <p:pic>
        <p:nvPicPr>
          <p:cNvPr id="194" name="Shape 194"/>
          <p:cNvPicPr preferRelativeResize="0"/>
          <p:nvPr/>
        </p:nvPicPr>
        <p:blipFill>
          <a:blip r:embed="rId3">
            <a:alphaModFix/>
          </a:blip>
          <a:stretch>
            <a:fillRect/>
          </a:stretch>
        </p:blipFill>
        <p:spPr>
          <a:xfrm>
            <a:off x="6511675" y="526500"/>
            <a:ext cx="1874324" cy="1104950"/>
          </a:xfrm>
          <a:prstGeom prst="rect">
            <a:avLst/>
          </a:prstGeom>
          <a:noFill/>
          <a:ln>
            <a:noFill/>
          </a:ln>
        </p:spPr>
      </p:pic>
      <p:pic>
        <p:nvPicPr>
          <p:cNvPr id="195" name="Shape 195"/>
          <p:cNvPicPr preferRelativeResize="0"/>
          <p:nvPr/>
        </p:nvPicPr>
        <p:blipFill>
          <a:blip r:embed="rId4">
            <a:alphaModFix/>
          </a:blip>
          <a:stretch>
            <a:fillRect/>
          </a:stretch>
        </p:blipFill>
        <p:spPr>
          <a:xfrm>
            <a:off x="5338000" y="2303450"/>
            <a:ext cx="3639425" cy="18054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311700" y="1179050"/>
            <a:ext cx="8520600" cy="3637200"/>
          </a:xfrm>
          <a:prstGeom prst="rect">
            <a:avLst/>
          </a:prstGeom>
        </p:spPr>
        <p:txBody>
          <a:bodyPr wrap="square" lIns="91425" tIns="91425" rIns="91425" bIns="91425" anchor="t" anchorCtr="0">
            <a:noAutofit/>
          </a:bodyPr>
          <a:lstStyle/>
          <a:p>
            <a:pPr marL="457200" lvl="0" indent="-352425" rtl="0">
              <a:lnSpc>
                <a:spcPct val="110000"/>
              </a:lnSpc>
              <a:spcBef>
                <a:spcPts val="2000"/>
              </a:spcBef>
              <a:spcAft>
                <a:spcPts val="400"/>
              </a:spcAft>
              <a:buClr>
                <a:srgbClr val="2581BC"/>
              </a:buClr>
              <a:buSzPts val="1950"/>
              <a:buFont typeface="Happy Monkey"/>
              <a:buChar char="●"/>
            </a:pPr>
            <a:r>
              <a:rPr lang="en" sz="1950" b="1">
                <a:solidFill>
                  <a:srgbClr val="2581BC"/>
                </a:solidFill>
                <a:highlight>
                  <a:srgbClr val="FFFFFF"/>
                </a:highlight>
                <a:latin typeface="Happy Monkey"/>
                <a:ea typeface="Happy Monkey"/>
                <a:cs typeface="Happy Monkey"/>
                <a:sym typeface="Happy Monkey"/>
              </a:rPr>
              <a:t>Provide a simple, kid-friendly definition for the new word:</a:t>
            </a:r>
          </a:p>
          <a:p>
            <a:pPr marL="0" lvl="0" indent="387350" rtl="0">
              <a:spcBef>
                <a:spcPts val="0"/>
              </a:spcBef>
              <a:spcAft>
                <a:spcPts val="1100"/>
              </a:spcAft>
              <a:buClr>
                <a:schemeClr val="dk1"/>
              </a:buClr>
              <a:buSzPts val="1100"/>
              <a:buFont typeface="Arial"/>
              <a:buNone/>
            </a:pPr>
            <a:r>
              <a:rPr lang="en" sz="1200">
                <a:solidFill>
                  <a:schemeClr val="dk1"/>
                </a:solidFill>
                <a:highlight>
                  <a:srgbClr val="FFFFFF"/>
                </a:highlight>
                <a:latin typeface="Happy Monkey"/>
                <a:ea typeface="Happy Monkey"/>
                <a:cs typeface="Happy Monkey"/>
                <a:sym typeface="Happy Monkey"/>
              </a:rPr>
              <a:t>“Enormous means that something is really, really big.”</a:t>
            </a:r>
          </a:p>
          <a:p>
            <a:pPr marL="457200" lvl="0" indent="-352425" rtl="0">
              <a:lnSpc>
                <a:spcPct val="110000"/>
              </a:lnSpc>
              <a:spcBef>
                <a:spcPts val="2000"/>
              </a:spcBef>
              <a:spcAft>
                <a:spcPts val="400"/>
              </a:spcAft>
              <a:buClr>
                <a:srgbClr val="2581BC"/>
              </a:buClr>
              <a:buSzPts val="1950"/>
              <a:buFont typeface="Happy Monkey"/>
              <a:buChar char="●"/>
            </a:pPr>
            <a:r>
              <a:rPr lang="en" sz="1950" b="1">
                <a:solidFill>
                  <a:srgbClr val="2581BC"/>
                </a:solidFill>
                <a:highlight>
                  <a:srgbClr val="FFFFFF"/>
                </a:highlight>
                <a:latin typeface="Happy Monkey"/>
                <a:ea typeface="Happy Monkey"/>
                <a:cs typeface="Happy Monkey"/>
                <a:sym typeface="Happy Monkey"/>
              </a:rPr>
              <a:t>Provide a simple, kid-friendly example that makes sense within their daily life:</a:t>
            </a:r>
          </a:p>
          <a:p>
            <a:pPr marL="457200" lvl="0" indent="387350" rtl="0">
              <a:spcBef>
                <a:spcPts val="0"/>
              </a:spcBef>
              <a:spcAft>
                <a:spcPts val="1100"/>
              </a:spcAft>
              <a:buClr>
                <a:schemeClr val="dk1"/>
              </a:buClr>
              <a:buSzPts val="1100"/>
              <a:buFont typeface="Arial"/>
              <a:buNone/>
            </a:pPr>
            <a:r>
              <a:rPr lang="en" sz="1400">
                <a:solidFill>
                  <a:schemeClr val="dk1"/>
                </a:solidFill>
                <a:highlight>
                  <a:srgbClr val="FFFFFF"/>
                </a:highlight>
                <a:latin typeface="Happy Monkey"/>
                <a:ea typeface="Happy Monkey"/>
                <a:cs typeface="Happy Monkey"/>
                <a:sym typeface="Happy Monkey"/>
              </a:rPr>
              <a:t>“Remember that really big watermelon we got at the grocery store? That was an enormous watermelon!”</a:t>
            </a:r>
          </a:p>
          <a:p>
            <a:pPr marL="457200" lvl="0" indent="-352425" rtl="0">
              <a:lnSpc>
                <a:spcPct val="110000"/>
              </a:lnSpc>
              <a:spcBef>
                <a:spcPts val="2000"/>
              </a:spcBef>
              <a:spcAft>
                <a:spcPts val="400"/>
              </a:spcAft>
              <a:buClr>
                <a:srgbClr val="2581BC"/>
              </a:buClr>
              <a:buSzPts val="1950"/>
              <a:buFont typeface="Happy Monkey"/>
              <a:buChar char="●"/>
            </a:pPr>
            <a:r>
              <a:rPr lang="en" sz="1950" b="1">
                <a:solidFill>
                  <a:srgbClr val="2581BC"/>
                </a:solidFill>
                <a:highlight>
                  <a:srgbClr val="FFFFFF"/>
                </a:highlight>
                <a:latin typeface="Happy Monkey"/>
                <a:ea typeface="Happy Monkey"/>
                <a:cs typeface="Happy Monkey"/>
                <a:sym typeface="Happy Monkey"/>
              </a:rPr>
              <a:t>Encourage your child to develop their own example:</a:t>
            </a:r>
          </a:p>
          <a:p>
            <a:pPr marL="457200" lvl="0" indent="387350" rtl="0">
              <a:spcBef>
                <a:spcPts val="0"/>
              </a:spcBef>
              <a:spcAft>
                <a:spcPts val="1100"/>
              </a:spcAft>
              <a:buClr>
                <a:schemeClr val="dk1"/>
              </a:buClr>
              <a:buSzPts val="1100"/>
              <a:buFont typeface="Arial"/>
              <a:buNone/>
            </a:pPr>
            <a:r>
              <a:rPr lang="en" sz="1200">
                <a:solidFill>
                  <a:schemeClr val="dk1"/>
                </a:solidFill>
                <a:highlight>
                  <a:srgbClr val="FFFFFF"/>
                </a:highlight>
                <a:latin typeface="Happy Monkey"/>
                <a:ea typeface="Happy Monkey"/>
                <a:cs typeface="Happy Monkey"/>
                <a:sym typeface="Happy Monkey"/>
              </a:rPr>
              <a:t>“What enormous thing can you think of? Can you think of something really big that you saw today? That's right! The bulldozer near the park was enormous! Those tires were huge.”</a:t>
            </a:r>
          </a:p>
          <a:p>
            <a:pPr marL="0" lvl="0" indent="-69850" rtl="0">
              <a:spcBef>
                <a:spcPts val="0"/>
              </a:spcBef>
              <a:spcAft>
                <a:spcPts val="1100"/>
              </a:spcAft>
              <a:buClr>
                <a:schemeClr val="dk1"/>
              </a:buClr>
              <a:buSzPts val="1100"/>
              <a:buFont typeface="Arial"/>
              <a:buNone/>
            </a:pPr>
            <a:endParaRPr sz="950">
              <a:solidFill>
                <a:schemeClr val="dk1"/>
              </a:solidFill>
              <a:highlight>
                <a:srgbClr val="FFFFFF"/>
              </a:highlight>
              <a:latin typeface="Happy Monkey"/>
              <a:ea typeface="Happy Monkey"/>
              <a:cs typeface="Happy Monkey"/>
              <a:sym typeface="Happy Monkey"/>
            </a:endParaRPr>
          </a:p>
          <a:p>
            <a:pPr marL="0" lvl="0" indent="0">
              <a:spcBef>
                <a:spcPts val="0"/>
              </a:spcBef>
              <a:buNone/>
            </a:pPr>
            <a:endParaRPr>
              <a:latin typeface="Happy Monkey"/>
              <a:ea typeface="Happy Monkey"/>
              <a:cs typeface="Happy Monkey"/>
              <a:sym typeface="Happy Monkey"/>
            </a:endParaRPr>
          </a:p>
        </p:txBody>
      </p:sp>
      <p:pic>
        <p:nvPicPr>
          <p:cNvPr id="201" name="Shape 201"/>
          <p:cNvPicPr preferRelativeResize="0"/>
          <p:nvPr/>
        </p:nvPicPr>
        <p:blipFill>
          <a:blip r:embed="rId3">
            <a:alphaModFix/>
          </a:blip>
          <a:stretch>
            <a:fillRect/>
          </a:stretch>
        </p:blipFill>
        <p:spPr>
          <a:xfrm rot="-1">
            <a:off x="556453" y="39379"/>
            <a:ext cx="1442875" cy="1521949"/>
          </a:xfrm>
          <a:prstGeom prst="rect">
            <a:avLst/>
          </a:prstGeom>
          <a:noFill/>
          <a:ln>
            <a:noFill/>
          </a:ln>
        </p:spPr>
      </p:pic>
      <p:sp>
        <p:nvSpPr>
          <p:cNvPr id="202" name="Shape 202"/>
          <p:cNvSpPr txBox="1"/>
          <p:nvPr/>
        </p:nvSpPr>
        <p:spPr>
          <a:xfrm>
            <a:off x="1999325" y="216075"/>
            <a:ext cx="6511800" cy="1184100"/>
          </a:xfrm>
          <a:prstGeom prst="rect">
            <a:avLst/>
          </a:prstGeom>
          <a:noFill/>
          <a:ln>
            <a:noFill/>
          </a:ln>
        </p:spPr>
        <p:txBody>
          <a:bodyPr wrap="square" lIns="91425" tIns="91425" rIns="91425" bIns="91425" anchor="t" anchorCtr="0">
            <a:noAutofit/>
          </a:bodyPr>
          <a:lstStyle/>
          <a:p>
            <a:pPr marL="0" lvl="0" indent="0">
              <a:spcBef>
                <a:spcPts val="0"/>
              </a:spcBef>
              <a:buNone/>
            </a:pPr>
            <a:r>
              <a:rPr lang="en" sz="3000" b="1">
                <a:latin typeface="Happy Monkey"/>
                <a:ea typeface="Happy Monkey"/>
                <a:cs typeface="Happy Monkey"/>
                <a:sym typeface="Happy Monkey"/>
              </a:rPr>
              <a:t>For Introducing New Vocabulary and Working with Words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11700" y="526275"/>
            <a:ext cx="8520600" cy="572700"/>
          </a:xfrm>
          <a:prstGeom prst="rect">
            <a:avLst/>
          </a:prstGeom>
        </p:spPr>
        <p:txBody>
          <a:bodyPr wrap="square" lIns="91425" tIns="91425" rIns="91425" bIns="91425" anchor="t" anchorCtr="0">
            <a:noAutofit/>
          </a:bodyPr>
          <a:lstStyle/>
          <a:p>
            <a:pPr marL="0" lvl="0" indent="0" rtl="0">
              <a:spcBef>
                <a:spcPts val="0"/>
              </a:spcBef>
              <a:buNone/>
            </a:pPr>
            <a:r>
              <a:rPr lang="en" b="1">
                <a:latin typeface="Happy Monkey"/>
                <a:ea typeface="Happy Monkey"/>
                <a:cs typeface="Happy Monkey"/>
                <a:sym typeface="Happy Monkey"/>
              </a:rPr>
              <a:t>More Helpful Tips </a:t>
            </a:r>
          </a:p>
        </p:txBody>
      </p:sp>
      <p:sp>
        <p:nvSpPr>
          <p:cNvPr id="208" name="Shape 208"/>
          <p:cNvSpPr txBox="1">
            <a:spLocks noGrp="1"/>
          </p:cNvSpPr>
          <p:nvPr>
            <p:ph type="body" idx="1"/>
          </p:nvPr>
        </p:nvSpPr>
        <p:spPr>
          <a:xfrm>
            <a:off x="311700" y="931500"/>
            <a:ext cx="8520600" cy="3416400"/>
          </a:xfrm>
          <a:prstGeom prst="rect">
            <a:avLst/>
          </a:prstGeom>
        </p:spPr>
        <p:txBody>
          <a:bodyPr wrap="square" lIns="91425" tIns="91425" rIns="91425" bIns="91425" anchor="t" anchorCtr="0">
            <a:noAutofit/>
          </a:bodyPr>
          <a:lstStyle/>
          <a:p>
            <a:pPr marL="457200" lvl="0" indent="-352425" rtl="0">
              <a:lnSpc>
                <a:spcPct val="110000"/>
              </a:lnSpc>
              <a:spcBef>
                <a:spcPts val="2000"/>
              </a:spcBef>
              <a:spcAft>
                <a:spcPts val="400"/>
              </a:spcAft>
              <a:buClr>
                <a:srgbClr val="2581BC"/>
              </a:buClr>
              <a:buSzPts val="1950"/>
              <a:buFont typeface="Happy Monkey"/>
              <a:buChar char="●"/>
            </a:pPr>
            <a:r>
              <a:rPr lang="en" sz="1950" b="1">
                <a:solidFill>
                  <a:srgbClr val="2581BC"/>
                </a:solidFill>
                <a:highlight>
                  <a:srgbClr val="FFFFFF"/>
                </a:highlight>
                <a:latin typeface="Happy Monkey"/>
                <a:ea typeface="Happy Monkey"/>
                <a:cs typeface="Happy Monkey"/>
                <a:sym typeface="Happy Monkey"/>
              </a:rPr>
              <a:t>Keep your new words active within your house.</a:t>
            </a:r>
          </a:p>
          <a:p>
            <a:pPr marL="457200" lvl="0" indent="387350" rtl="0">
              <a:spcBef>
                <a:spcPts val="0"/>
              </a:spcBef>
              <a:spcAft>
                <a:spcPts val="1100"/>
              </a:spcAft>
              <a:buClr>
                <a:srgbClr val="000000"/>
              </a:buClr>
              <a:buSzPts val="1100"/>
              <a:buFont typeface="Arial"/>
              <a:buNone/>
            </a:pPr>
            <a:r>
              <a:rPr lang="en" sz="1200">
                <a:solidFill>
                  <a:schemeClr val="dk1"/>
                </a:solidFill>
                <a:highlight>
                  <a:srgbClr val="FFFFFF"/>
                </a:highlight>
                <a:latin typeface="Happy Monkey"/>
                <a:ea typeface="Happy Monkey"/>
                <a:cs typeface="Happy Monkey"/>
                <a:sym typeface="Happy Monkey"/>
              </a:rPr>
              <a:t>Over the next few days and weeks, take advantage of opportunities to use each new vocabulary word in conversation.</a:t>
            </a:r>
          </a:p>
          <a:p>
            <a:pPr marL="457200" lvl="0" indent="-342900" rtl="0">
              <a:lnSpc>
                <a:spcPct val="107916"/>
              </a:lnSpc>
              <a:spcBef>
                <a:spcPts val="0"/>
              </a:spcBef>
              <a:spcAft>
                <a:spcPts val="0"/>
              </a:spcAft>
              <a:buClr>
                <a:srgbClr val="2581BC"/>
              </a:buClr>
              <a:buSzPts val="1800"/>
              <a:buFont typeface="Happy Monkey"/>
              <a:buChar char="●"/>
            </a:pPr>
            <a:r>
              <a:rPr lang="en" b="1">
                <a:solidFill>
                  <a:srgbClr val="2581BC"/>
                </a:solidFill>
                <a:latin typeface="Happy Monkey"/>
                <a:ea typeface="Happy Monkey"/>
                <a:cs typeface="Happy Monkey"/>
                <a:sym typeface="Happy Monkey"/>
              </a:rPr>
              <a:t>Use a variety of words to describe feelings and emotions. </a:t>
            </a:r>
          </a:p>
          <a:p>
            <a:pPr marL="0" lvl="0" indent="387350" rtl="0">
              <a:lnSpc>
                <a:spcPct val="107916"/>
              </a:lnSpc>
              <a:spcBef>
                <a:spcPts val="0"/>
              </a:spcBef>
              <a:spcAft>
                <a:spcPts val="0"/>
              </a:spcAft>
              <a:buClr>
                <a:srgbClr val="000000"/>
              </a:buClr>
              <a:buSzPts val="1100"/>
              <a:buFont typeface="Arial"/>
              <a:buNone/>
            </a:pPr>
            <a:r>
              <a:rPr lang="en" sz="1200">
                <a:solidFill>
                  <a:schemeClr val="dk1"/>
                </a:solidFill>
                <a:latin typeface="Happy Monkey"/>
                <a:ea typeface="Happy Monkey"/>
                <a:cs typeface="Happy Monkey"/>
                <a:sym typeface="Happy Monkey"/>
              </a:rPr>
              <a:t>You can validate that by saying, “I’m so glad you are so joyful today! You sure look happy!”</a:t>
            </a:r>
          </a:p>
          <a:p>
            <a:pPr marL="0" lvl="0" indent="387350" rtl="0">
              <a:lnSpc>
                <a:spcPct val="107916"/>
              </a:lnSpc>
              <a:spcBef>
                <a:spcPts val="0"/>
              </a:spcBef>
              <a:spcAft>
                <a:spcPts val="0"/>
              </a:spcAft>
              <a:buClr>
                <a:srgbClr val="000000"/>
              </a:buClr>
              <a:buSzPts val="1100"/>
              <a:buFont typeface="Arial"/>
              <a:buNone/>
            </a:pPr>
            <a:endParaRPr sz="1200">
              <a:solidFill>
                <a:schemeClr val="dk1"/>
              </a:solidFill>
              <a:latin typeface="Happy Monkey"/>
              <a:ea typeface="Happy Monkey"/>
              <a:cs typeface="Happy Monkey"/>
              <a:sym typeface="Happy Monkey"/>
            </a:endParaRPr>
          </a:p>
          <a:p>
            <a:pPr marL="457200" lvl="0" indent="-342900" rtl="0">
              <a:lnSpc>
                <a:spcPct val="107916"/>
              </a:lnSpc>
              <a:spcBef>
                <a:spcPts val="0"/>
              </a:spcBef>
              <a:spcAft>
                <a:spcPts val="0"/>
              </a:spcAft>
              <a:buClr>
                <a:srgbClr val="2581BC"/>
              </a:buClr>
              <a:buSzPts val="1800"/>
              <a:buFont typeface="Happy Monkey"/>
              <a:buChar char="●"/>
            </a:pPr>
            <a:r>
              <a:rPr lang="en" b="1">
                <a:solidFill>
                  <a:srgbClr val="2581BC"/>
                </a:solidFill>
                <a:latin typeface="Happy Monkey"/>
                <a:ea typeface="Happy Monkey"/>
                <a:cs typeface="Happy Monkey"/>
                <a:sym typeface="Happy Monkey"/>
              </a:rPr>
              <a:t>When you read a book about a topic, ask him/her to tell you all the words related to it.</a:t>
            </a:r>
          </a:p>
          <a:p>
            <a:pPr marL="457200" lvl="0" indent="457200" rtl="0">
              <a:lnSpc>
                <a:spcPct val="107916"/>
              </a:lnSpc>
              <a:spcBef>
                <a:spcPts val="0"/>
              </a:spcBef>
              <a:spcAft>
                <a:spcPts val="0"/>
              </a:spcAft>
              <a:buNone/>
            </a:pPr>
            <a:r>
              <a:rPr lang="en" sz="1200">
                <a:solidFill>
                  <a:srgbClr val="000000"/>
                </a:solidFill>
                <a:latin typeface="Happy Monkey"/>
                <a:ea typeface="Happy Monkey"/>
                <a:cs typeface="Happy Monkey"/>
                <a:sym typeface="Happy Monkey"/>
              </a:rPr>
              <a:t> Ex: If you read a book about a dog, he/she might say dog, puppies, toy, food, play, and leash. Add other words to help expand upon what he/she says.</a:t>
            </a:r>
          </a:p>
          <a:p>
            <a:pPr marL="0" lvl="0" indent="457200" rtl="0">
              <a:lnSpc>
                <a:spcPct val="107916"/>
              </a:lnSpc>
              <a:spcBef>
                <a:spcPts val="0"/>
              </a:spcBef>
              <a:spcAft>
                <a:spcPts val="0"/>
              </a:spcAft>
              <a:buNone/>
            </a:pPr>
            <a:endParaRPr sz="1200">
              <a:solidFill>
                <a:srgbClr val="000000"/>
              </a:solidFill>
              <a:latin typeface="Happy Monkey"/>
              <a:ea typeface="Happy Monkey"/>
              <a:cs typeface="Happy Monkey"/>
              <a:sym typeface="Happy Monkey"/>
            </a:endParaRPr>
          </a:p>
          <a:p>
            <a:pPr marL="457200" lvl="0" indent="-342900" rtl="0">
              <a:lnSpc>
                <a:spcPct val="107916"/>
              </a:lnSpc>
              <a:spcBef>
                <a:spcPts val="0"/>
              </a:spcBef>
              <a:spcAft>
                <a:spcPts val="0"/>
              </a:spcAft>
              <a:buClr>
                <a:srgbClr val="2581BC"/>
              </a:buClr>
              <a:buSzPts val="1800"/>
              <a:buFont typeface="Happy Monkey"/>
              <a:buChar char="●"/>
            </a:pPr>
            <a:r>
              <a:rPr lang="en" b="1">
                <a:solidFill>
                  <a:srgbClr val="2581BC"/>
                </a:solidFill>
                <a:latin typeface="Happy Monkey"/>
                <a:ea typeface="Happy Monkey"/>
                <a:cs typeface="Happy Monkey"/>
                <a:sym typeface="Happy Monkey"/>
              </a:rPr>
              <a:t>Talk about how things are similar/alike as well as how things are different. </a:t>
            </a:r>
          </a:p>
          <a:p>
            <a:pPr marL="457200" lvl="0" indent="457200" rtl="0">
              <a:lnSpc>
                <a:spcPct val="107916"/>
              </a:lnSpc>
              <a:spcBef>
                <a:spcPts val="0"/>
              </a:spcBef>
              <a:spcAft>
                <a:spcPts val="0"/>
              </a:spcAft>
              <a:buNone/>
            </a:pPr>
            <a:r>
              <a:rPr lang="en" sz="1200">
                <a:solidFill>
                  <a:schemeClr val="dk1"/>
                </a:solidFill>
                <a:latin typeface="Happy Monkey"/>
                <a:ea typeface="Happy Monkey"/>
                <a:cs typeface="Happy Monkey"/>
                <a:sym typeface="Happy Monkey"/>
              </a:rPr>
              <a:t>Ex: How is a dog like a cat? How is a dog different from a cat?</a:t>
            </a:r>
          </a:p>
          <a:p>
            <a:pPr marL="0" lvl="0" indent="-69850" rtl="0">
              <a:lnSpc>
                <a:spcPct val="107916"/>
              </a:lnSpc>
              <a:spcBef>
                <a:spcPts val="0"/>
              </a:spcBef>
              <a:spcAft>
                <a:spcPts val="0"/>
              </a:spcAft>
              <a:buClr>
                <a:schemeClr val="dk1"/>
              </a:buClr>
              <a:buSzPts val="1100"/>
              <a:buFont typeface="Arial"/>
              <a:buNone/>
            </a:pPr>
            <a:endParaRPr sz="1200">
              <a:solidFill>
                <a:srgbClr val="2581BC"/>
              </a:solidFill>
            </a:endParaRPr>
          </a:p>
          <a:p>
            <a:pPr marL="0" lvl="0" indent="457200" rtl="0">
              <a:lnSpc>
                <a:spcPct val="107916"/>
              </a:lnSpc>
              <a:spcBef>
                <a:spcPts val="0"/>
              </a:spcBef>
              <a:spcAft>
                <a:spcPts val="0"/>
              </a:spcAft>
              <a:buNone/>
            </a:pPr>
            <a:endParaRPr sz="1200">
              <a:latin typeface="Happy Monkey"/>
              <a:ea typeface="Happy Monkey"/>
              <a:cs typeface="Happy Monkey"/>
              <a:sym typeface="Happy Monkey"/>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847</Words>
  <Application>Microsoft Office PowerPoint</Application>
  <PresentationFormat>On-screen Show (16:9)</PresentationFormat>
  <Paragraphs>58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Happy Monkey</vt:lpstr>
      <vt:lpstr>Calibri</vt:lpstr>
      <vt:lpstr>Arial</vt:lpstr>
      <vt:lpstr>Simple Light</vt:lpstr>
      <vt:lpstr>Alike and Different</vt:lpstr>
      <vt:lpstr>Variety of words</vt:lpstr>
      <vt:lpstr>Topic/Category Words</vt:lpstr>
      <vt:lpstr>Word Collecting</vt:lpstr>
      <vt:lpstr> Local Places </vt:lpstr>
      <vt:lpstr>Hot Potato Vocabulary Builder</vt:lpstr>
      <vt:lpstr>Hot Potato Game : Synonyms</vt:lpstr>
      <vt:lpstr>PowerPoint Presentation</vt:lpstr>
      <vt:lpstr>More Helpful Tips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Wing, Melissa</dc:creator>
  <cp:lastModifiedBy>Wing, Melissa</cp:lastModifiedBy>
  <cp:revision>2</cp:revision>
  <dcterms:modified xsi:type="dcterms:W3CDTF">2017-12-22T20:51:46Z</dcterms:modified>
</cp:coreProperties>
</file>